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454" r:id="rId2"/>
    <p:sldId id="432" r:id="rId3"/>
    <p:sldId id="468" r:id="rId4"/>
    <p:sldId id="603" r:id="rId5"/>
    <p:sldId id="483" r:id="rId6"/>
    <p:sldId id="485" r:id="rId7"/>
    <p:sldId id="469" r:id="rId8"/>
    <p:sldId id="604" r:id="rId9"/>
    <p:sldId id="546" r:id="rId10"/>
    <p:sldId id="570" r:id="rId11"/>
    <p:sldId id="571" r:id="rId12"/>
    <p:sldId id="576" r:id="rId13"/>
    <p:sldId id="575" r:id="rId14"/>
    <p:sldId id="548" r:id="rId15"/>
    <p:sldId id="549" r:id="rId16"/>
    <p:sldId id="577" r:id="rId17"/>
    <p:sldId id="558" r:id="rId18"/>
    <p:sldId id="605" r:id="rId19"/>
    <p:sldId id="628" r:id="rId20"/>
    <p:sldId id="606" r:id="rId21"/>
    <p:sldId id="614" r:id="rId22"/>
    <p:sldId id="615" r:id="rId23"/>
    <p:sldId id="623" r:id="rId24"/>
    <p:sldId id="627" r:id="rId25"/>
    <p:sldId id="626" r:id="rId26"/>
    <p:sldId id="616" r:id="rId27"/>
    <p:sldId id="624" r:id="rId28"/>
    <p:sldId id="625" r:id="rId29"/>
    <p:sldId id="309" r:id="rId3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19" autoAdjust="0"/>
    <p:restoredTop sz="71922" autoAdjust="0"/>
  </p:normalViewPr>
  <p:slideViewPr>
    <p:cSldViewPr>
      <p:cViewPr varScale="1">
        <p:scale>
          <a:sx n="87" d="100"/>
          <a:sy n="87" d="100"/>
        </p:scale>
        <p:origin x="-2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CC55F-03DE-422E-AD5D-F3F65DDEE6B7}" type="datetimeFigureOut">
              <a:rPr lang="ko-KR" altLang="en-US" smtClean="0"/>
              <a:pPr/>
              <a:t>2013-07-09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6E360-4B2A-4748-9C8F-4E41EE0F069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6E360-4B2A-4748-9C8F-4E41EE0F0697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6E360-4B2A-4748-9C8F-4E41EE0F0697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6E360-4B2A-4748-9C8F-4E41EE0F0697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B4A6BE-0D80-488A-9A1C-807214A06095}" type="slidenum">
              <a:rPr lang="en-US" altLang="ko-KR" smtClean="0"/>
              <a:pPr/>
              <a:t>29</a:t>
            </a:fld>
            <a:endParaRPr lang="en-US" altLang="ko-KR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4FC8B-E1AC-4DDE-B5C4-1DECCF921D68}" type="datetimeFigureOut">
              <a:rPr lang="ko-KR" altLang="en-US" smtClean="0"/>
              <a:pPr/>
              <a:t>2013-07-09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5732-E8B0-4D61-9C5B-F4C524F1FD5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4FC8B-E1AC-4DDE-B5C4-1DECCF921D68}" type="datetimeFigureOut">
              <a:rPr lang="ko-KR" altLang="en-US" smtClean="0"/>
              <a:pPr/>
              <a:t>2013-07-09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5732-E8B0-4D61-9C5B-F4C524F1FD5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4FC8B-E1AC-4DDE-B5C4-1DECCF921D68}" type="datetimeFigureOut">
              <a:rPr lang="ko-KR" altLang="en-US" smtClean="0"/>
              <a:pPr/>
              <a:t>2013-07-09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5732-E8B0-4D61-9C5B-F4C524F1FD5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4FC8B-E1AC-4DDE-B5C4-1DECCF921D68}" type="datetimeFigureOut">
              <a:rPr lang="ko-KR" altLang="en-US" smtClean="0"/>
              <a:pPr/>
              <a:t>2013-07-09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5732-E8B0-4D61-9C5B-F4C524F1FD5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4FC8B-E1AC-4DDE-B5C4-1DECCF921D68}" type="datetimeFigureOut">
              <a:rPr lang="ko-KR" altLang="en-US" smtClean="0"/>
              <a:pPr/>
              <a:t>2013-07-09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5732-E8B0-4D61-9C5B-F4C524F1FD5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4FC8B-E1AC-4DDE-B5C4-1DECCF921D68}" type="datetimeFigureOut">
              <a:rPr lang="ko-KR" altLang="en-US" smtClean="0"/>
              <a:pPr/>
              <a:t>2013-07-09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5732-E8B0-4D61-9C5B-F4C524F1FD5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4FC8B-E1AC-4DDE-B5C4-1DECCF921D68}" type="datetimeFigureOut">
              <a:rPr lang="ko-KR" altLang="en-US" smtClean="0"/>
              <a:pPr/>
              <a:t>2013-07-09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5732-E8B0-4D61-9C5B-F4C524F1FD5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4FC8B-E1AC-4DDE-B5C4-1DECCF921D68}" type="datetimeFigureOut">
              <a:rPr lang="ko-KR" altLang="en-US" smtClean="0"/>
              <a:pPr/>
              <a:t>2013-07-09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5732-E8B0-4D61-9C5B-F4C524F1FD5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4FC8B-E1AC-4DDE-B5C4-1DECCF921D68}" type="datetimeFigureOut">
              <a:rPr lang="ko-KR" altLang="en-US" smtClean="0"/>
              <a:pPr/>
              <a:t>2013-07-09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5732-E8B0-4D61-9C5B-F4C524F1FD5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4FC8B-E1AC-4DDE-B5C4-1DECCF921D68}" type="datetimeFigureOut">
              <a:rPr lang="ko-KR" altLang="en-US" smtClean="0"/>
              <a:pPr/>
              <a:t>2013-07-09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5732-E8B0-4D61-9C5B-F4C524F1FD5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4FC8B-E1AC-4DDE-B5C4-1DECCF921D68}" type="datetimeFigureOut">
              <a:rPr lang="ko-KR" altLang="en-US" smtClean="0"/>
              <a:pPr/>
              <a:t>2013-07-09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5732-E8B0-4D61-9C5B-F4C524F1FD5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4FC8B-E1AC-4DDE-B5C4-1DECCF921D68}" type="datetimeFigureOut">
              <a:rPr lang="ko-KR" altLang="en-US" smtClean="0"/>
              <a:pPr/>
              <a:t>2013-07-09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55732-E8B0-4D61-9C5B-F4C524F1FD5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separ.kr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224135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  <a:latin typeface="휴먼둥근헤드라인" pitchFamily="18" charset="-127"/>
                <a:ea typeface="휴먼둥근헤드라인" pitchFamily="18" charset="-127"/>
              </a:rPr>
              <a:t>‘</a:t>
            </a:r>
            <a:r>
              <a:rPr lang="ko-KR" altLang="en-US" dirty="0" smtClean="0">
                <a:solidFill>
                  <a:schemeClr val="tx2">
                    <a:lumMod val="50000"/>
                  </a:schemeClr>
                </a:solidFill>
                <a:latin typeface="휴먼둥근헤드라인" pitchFamily="18" charset="-127"/>
                <a:ea typeface="휴먼둥근헤드라인" pitchFamily="18" charset="-127"/>
              </a:rPr>
              <a:t>협동조합간 협동</a:t>
            </a:r>
            <a:r>
              <a:rPr lang="en-US" altLang="ko-KR" dirty="0" smtClean="0">
                <a:solidFill>
                  <a:schemeClr val="tx2">
                    <a:lumMod val="50000"/>
                  </a:schemeClr>
                </a:solidFill>
                <a:latin typeface="휴먼둥근헤드라인" pitchFamily="18" charset="-127"/>
                <a:ea typeface="휴먼둥근헤드라인" pitchFamily="18" charset="-127"/>
              </a:rPr>
              <a:t>’</a:t>
            </a:r>
            <a:r>
              <a:rPr lang="ko-KR" altLang="en-US" dirty="0" smtClean="0">
                <a:solidFill>
                  <a:schemeClr val="accent6">
                    <a:lumMod val="75000"/>
                  </a:schemeClr>
                </a:solidFill>
                <a:latin typeface="휴먼둥근헤드라인" pitchFamily="18" charset="-127"/>
                <a:ea typeface="휴먼둥근헤드라인" pitchFamily="18" charset="-127"/>
              </a:rPr>
              <a:t>을 통한 </a:t>
            </a:r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  <a:latin typeface="휴먼둥근헤드라인" pitchFamily="18" charset="-127"/>
                <a:ea typeface="휴먼둥근헤드라인" pitchFamily="18" charset="-127"/>
              </a:rPr>
              <a:t/>
            </a:r>
            <a:br>
              <a:rPr lang="en-US" altLang="ko-KR" dirty="0" smtClean="0">
                <a:solidFill>
                  <a:schemeClr val="accent6">
                    <a:lumMod val="75000"/>
                  </a:schemeClr>
                </a:solidFill>
                <a:latin typeface="휴먼둥근헤드라인" pitchFamily="18" charset="-127"/>
                <a:ea typeface="휴먼둥근헤드라인" pitchFamily="18" charset="-127"/>
              </a:rPr>
            </a:br>
            <a:r>
              <a:rPr lang="ko-KR" altLang="en-US" dirty="0" smtClean="0">
                <a:solidFill>
                  <a:schemeClr val="accent6">
                    <a:lumMod val="75000"/>
                  </a:schemeClr>
                </a:solidFill>
                <a:latin typeface="휴먼둥근헤드라인" pitchFamily="18" charset="-127"/>
                <a:ea typeface="휴먼둥근헤드라인" pitchFamily="18" charset="-127"/>
              </a:rPr>
              <a:t>강원도 </a:t>
            </a:r>
            <a:r>
              <a:rPr lang="ko-KR" altLang="en-US" dirty="0" err="1" smtClean="0">
                <a:solidFill>
                  <a:schemeClr val="accent6">
                    <a:lumMod val="75000"/>
                  </a:schemeClr>
                </a:solidFill>
                <a:latin typeface="휴먼둥근헤드라인" pitchFamily="18" charset="-127"/>
                <a:ea typeface="휴먼둥근헤드라인" pitchFamily="18" charset="-127"/>
              </a:rPr>
              <a:t>사회적경제</a:t>
            </a:r>
            <a:r>
              <a:rPr lang="ko-KR" altLang="en-US" dirty="0" smtClean="0">
                <a:solidFill>
                  <a:schemeClr val="accent6">
                    <a:lumMod val="75000"/>
                  </a:schemeClr>
                </a:solidFill>
                <a:latin typeface="휴먼둥근헤드라인" pitchFamily="18" charset="-127"/>
                <a:ea typeface="휴먼둥근헤드라인" pitchFamily="18" charset="-127"/>
              </a:rPr>
              <a:t> 활성화 방안</a:t>
            </a:r>
            <a:endParaRPr lang="ko-KR" altLang="en-US" sz="3100" dirty="0">
              <a:solidFill>
                <a:srgbClr val="7030A0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899592" y="3284984"/>
            <a:ext cx="7776864" cy="2808312"/>
          </a:xfrm>
        </p:spPr>
        <p:txBody>
          <a:bodyPr>
            <a:normAutofit fontScale="85000" lnSpcReduction="20000"/>
          </a:bodyPr>
          <a:lstStyle/>
          <a:p>
            <a:r>
              <a:rPr lang="en-US" altLang="ko-KR" b="1" dirty="0" smtClean="0">
                <a:solidFill>
                  <a:schemeClr val="bg2">
                    <a:lumMod val="10000"/>
                  </a:schemeClr>
                </a:solidFill>
              </a:rPr>
              <a:t>2013. 7</a:t>
            </a:r>
          </a:p>
          <a:p>
            <a:endParaRPr lang="en-US" altLang="ko-KR" b="1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ko-KR" altLang="en-US" b="1" dirty="0" smtClean="0">
                <a:solidFill>
                  <a:schemeClr val="bg2">
                    <a:lumMod val="10000"/>
                  </a:schemeClr>
                </a:solidFill>
              </a:rPr>
              <a:t>이강익</a:t>
            </a:r>
            <a:endParaRPr lang="en-US" altLang="ko-KR" b="1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n-US" altLang="ko-KR" b="1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ko-KR" altLang="en-US" sz="2400" b="1" dirty="0" smtClean="0">
                <a:solidFill>
                  <a:srgbClr val="C00000"/>
                </a:solidFill>
              </a:rPr>
              <a:t>강원도협동조합지원센터</a:t>
            </a:r>
            <a:endParaRPr lang="en-US" altLang="ko-KR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en-US" altLang="ko-KR" sz="2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altLang="ko-KR" sz="1600" b="1" dirty="0" smtClean="0">
                <a:solidFill>
                  <a:srgbClr val="FF0000"/>
                </a:solidFill>
                <a:hlinkClick r:id="rId2"/>
              </a:rPr>
              <a:t>(</a:t>
            </a:r>
            <a:r>
              <a:rPr lang="ko-KR" altLang="en-US" sz="1600" b="1" dirty="0" smtClean="0">
                <a:solidFill>
                  <a:srgbClr val="FF0000"/>
                </a:solidFill>
                <a:hlinkClick r:id="rId2"/>
              </a:rPr>
              <a:t>홈페이지</a:t>
            </a:r>
            <a:r>
              <a:rPr lang="en-US" altLang="ko-KR" sz="1600" b="1" dirty="0" smtClean="0">
                <a:solidFill>
                  <a:srgbClr val="FF0000"/>
                </a:solidFill>
                <a:hlinkClick r:id="rId2"/>
              </a:rPr>
              <a:t>) www.separ.kr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 (</a:t>
            </a:r>
            <a:r>
              <a:rPr lang="ko-KR" altLang="en-US" sz="1600" b="1" dirty="0" err="1" smtClean="0">
                <a:solidFill>
                  <a:srgbClr val="FF0000"/>
                </a:solidFill>
              </a:rPr>
              <a:t>이메일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) separ12@naver.com </a:t>
            </a:r>
          </a:p>
          <a:p>
            <a:r>
              <a:rPr lang="en-US" altLang="ko-KR" sz="1600" b="1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ko-KR" altLang="en-US" sz="1600" b="1" dirty="0" err="1" smtClean="0">
                <a:solidFill>
                  <a:schemeClr val="accent3">
                    <a:lumMod val="50000"/>
                  </a:schemeClr>
                </a:solidFill>
              </a:rPr>
              <a:t>페이스북</a:t>
            </a:r>
            <a:r>
              <a:rPr lang="en-US" altLang="ko-KR" sz="1600" b="1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r>
              <a:rPr lang="ko-KR" altLang="en-US" sz="1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1600" b="1" dirty="0" smtClean="0">
                <a:solidFill>
                  <a:schemeClr val="accent3">
                    <a:lumMod val="50000"/>
                  </a:schemeClr>
                </a:solidFill>
              </a:rPr>
              <a:t>https://www.facebook.com/groups/coopcc/</a:t>
            </a:r>
            <a:endParaRPr lang="ko-KR" altLang="en-US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88840"/>
            <a:ext cx="264320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6" name="AutoShape 2" descr="data:image/jpeg;base64,/9j/4AAQSkZJRgABAQAAAQABAAD/2wCEAAkGBhIQEBQQEBQVFBUUFRUVFhYUFRUWFhUQFBUVFxUXFRcXHSYeFxkjGhUUIC8gIycpLCwtFx4xNTAqNSYrLCkBCQoKDgwOGg8PGiwlHSQsKS0tNS0uKiosLC8sLCwvNCosLCwsLCwvKSwsLSwsLCksLCksLCkvLCwsKSwsLCwsLP/AABEIAPsAyAMBIgACEQEDEQH/xAAcAAEAAQUBAQAAAAAAAAAAAAAABgECAwUHBAj/xABEEAACAQIDBAgDBQYDBwUAAAABAgADEQQSIQUGMUEHEyJRYXGBkTKhsRQjQlJzNGJygsHRNcLwFSQzY5Lh8UNTorLS/8QAGwEBAAIDAQEAAAAAAAAAAAAAAAMEAQIFBgf/xAAzEQACAQMDAgQFAwIHAAAAAAAAAQIDBBESITEFQRMyUWEicaGx8EKB0TSRFCMzUnLB4f/aAAwDAQACEQMRAD8A7jERAEREAREQBERAEREAREQBERAEREAREQBERAEREAREQBERAEREATXbYxFdFH2ennY5r3IAFkYqNSOLZR5XmxlJlPBhrKweGntilnamWIanbOSrKoJ4dojLry1mRNqUjRNfMOrAY5jcDKpIJ15aHXnPM2wVzVGz1LVGzlLjL1lgMwBF76DQm2nCZa2xqbYcYbUIFVRY2YBLZTfvuomz0mi1mWrtFF6sEm9U5UFjcnKW1HEAAG9+E8W0NrVUrLSp0i4OUsSHAszEHKwGUZQCxzEcgOMvXd+nnWpUzVSoYA1TnsWKkkX0X4eQHGeChsTJXqD7NSNMlSjEjRcvazA3JbNfS1rW1mUomsnM3uJxSU0LuwVRxJOnh6+E8ibdolghazEXKniujGz20U2VjY8LGMfsZa7KKmtJQfurWUvwDMf3Rew5E34gW81XdSizFmzm9gRcdpRlBDaXN7NfmesfvmFp7mZOedjEN7F6urVCmyFVRDcPUL/A1raI9xY66AnwGLbm3zdaWHqLm1zWsWVrAoLMDdTc3sCbDQa3HsxmzKz4mm4ZRSTKcvPMue4K2s17rY37NjYXM8G+DITSQuga+YBwB2VZcx6y4ZOXwdom1uckio5RHNz0vc3FXaYp4c1nucq69llLPoAFVtdWIA854BvQOrBNNg/XCgyXzZXsGc5kBBUJdvS2k2YKYhCrJmQ20qJYNz+Fhc8uU8eB2bUp1WuKfV5iaeW4KKVC5QgAUa3Ja5veaLTjckerKw9i59t2xDUMgsqozOaiqAHvYWOt9Dp9LiZdsY96KKyKWu6KxCs+RCe0xVO0dBbTmRMFTYRar1rVTe/ZtSoZlW9wA7IWsJi21slm6t0Q1SGCvmqFSaQDHQZgt8xGp5Xj4cow3PDNvh8QHXMAwH7ylT7NYj1EyzybPwwRP+GtMniFN/K5sLmeqRslXG5WJS8rBkREpeAViIgCIiAIiIAiIgCIiAIiIAiIgCUKysQBaIiAIiIBrtt416VPNTKZuAD5iWNtAirqzX5TV7M24bUMPTpklgl2ZgQAQWqXtrmFjy4kd4m5x2z6dSz1EzFA1uN7HiNOINhpNTsM4h6iGqnVrSQqRktdnK2CnhYBeQ00BJN7brGCpU1+IsPn8/Yu2hi6iYsKXqrTZRkVKavnqdq6hipy2AubnnytN4Lle4252JBtz5Xkexuxj9pTJSzKbFmd3Ydpj1g1fs6AEAA3JHACbTH7OZqeSkQg/LqqtqNGK9oDjwtfvh42M03JOWV3PHsTajvWq0WqLVCAFXyhCxuQ4ABswU2BI4E2li49mxqo+UqoqZShawqWGjEixfLm0B0ufCZtn7Iqo2ZmpWuCFVGsihcoWndrJpe5A1uZ5doUGwzr9loXGR7kKWszHsgcwLg6AgagmwjbJG9agm+zMmE2xiK7g0qYFMtbM6uD1efjrbXKj8L6unjJBPLs2g1OjTRiCyooJAsLgT1TVstU00t3uIiJgkEREAREQBERAEREAREQBERAETHXxCoMzsFHeTaKVdXGZSGHeDcTGpZxnczh4yZIiJkwJS0rEApaViIAlLSsQBERAEREAREQBERAEREAREQBEteoALkgAczoJoNpb2ol1ojOe/go/qZBWuKdFZm8EtKjOq8QWTfVayqCzEADiSbCR7aW96r2aAzH8x0X0HEyN43aNSsb1GJ7hyHkJ5p5+56vOfw0lhevc7NDpsY71N/sZ8XjXqnNUYsfHgPIcBLcPinpm6MVPgbe/fMUTjeJJy1Z3OpojjTjYkOC3wddKqhx3jRv7H5SQYHbtGrorgH8raH58fSc+idGh1WtT2l8S9yjV6dSnvHZnUYnPsFt2tS0V7j8raj+4m/wW+CNpVUoe8ar/cTt0OqUKm0nh+/8nKq2FWnullexIomLD4pKgujBh4G8yzppprKKLWNmIiJkwIiIAiIgCIiAIiIAiIgCafeneEYGh1xUtdglhyLX1PhpNxIX0r/sI/WT6NI6rag2i3ZUo1biEJcNo0tXeb7WbmoG/cHZt/LLJz4TYYTbtanpmzDubX58Z5WvZzm9Sll+57p9NUFilwTGJp8LvNTbRwUPuPca/KbWlWVhdSGHeDec6dKcPMilOlOHmRfERIiMRE1W0N4qVLQHO3cvAHxbh9ZJTpzqPEVk2Sb4NrNPtDealT0T7xvD4R5t/aRzaG2qtbRjZfyroPXv9Z4J16HTUt6j/YnjR9SfdG21qtfaIztp1VTsjRfw8ufrOuzi3RP/AIiP0qn+WdpnobeKjDEVseY6ukrjb0QiIlg5IiIgCIiAIiIAiIgCIiAJDOlf9hH6yfRpM5DOlf8AYR+sn0aRVfIy/wBN/q6f/JHIIiJyD6aJfRrshuhKnvBtLIhpPkNJ7M3OF3nqLpUAcd/Bv7GbCrvTRCZgGLfltY+p4WkWmKtylf8AwdKcuCjXtqeNSWD3bQ29VraE5V/KunueJmtiJ0IU401iKwVUkuBERNzJMuif/ER+lU/yztM4t0T/AOIj9Kp/lnaZbo+U8j1j+o/ZCIiTHIEREAREQBERAEREARE8G0ts08PbOTc8ABc27/CaTnGC1SeEbRi5vEVlnvkM6V/2EfrJ9GkpwG0Urrmpm9tCDoQfESK9Kx/3ED/mofSzf3EjqTjKk5J7YL/TouN5TT51I5DEROUfSxERAExVuUyzFW5TeHJFW8jMcREsHNEREAmXRP8A4iP0qn+WdpnAdy9ujBYtKzC62KtbiEa1yO8iwNp27H7YSnhXxSnOi0zUGU6MLXFj46S1RktJ5bq9GbrqSWzwl8zYROP4fpTxgq56mRqd9aYW1l55W43t33nXab5gGHAgEeRm8KkZ8FG8sK1pjxe/oXxESQoiIiAIiIAiIgFDIlvZgGNUVAQbqARcAi1+R5azf7ax/UUWcceC/wAR4f39Jz+rULEsxJJ4k6mcPq1xBR8FrLe/yOr06hJy8RPCWxJ930+zUaleqQA1rAEE6X7uZvwkV3savjKVSoqM4UrooLZFvfl5az37OwdStaivAtmPcoAIv8zJqi0cJR7TKiLxZiBr3knmZFaQlcRjFbQj9X/BZlWVrW8TGqbf0/k+e4nbcXsPZ+01Lr1bngalIgOD4kcf5ryE7wdGFWgrVaNRaiKCxDkI6qOOp7J+UvTt5Ldbo9FbdboVXoqZhL3/AD74IRERKx3BMVblMsxVuU3hyRVvIzHETJQoM7BEUszGwVQSSfADjLBzW8bsxzYbG2BXxj5MOhY8zwVfFm4D6zN/sv7JiaaY+k4Tss6g2Y025gjj4gdxGhnZsZtCjgtntiMKiGmlMNTCaK2awU6eJFzxksIZ5OXeXzpKKpLLlw+xF6HRCi4dg1UnEEXVhpTVh+G3Eg8Ln2ms3S26cMa2zscp6rLUurcUIUsyjvVgCRbna3GeDZnShjVrq1VxUplhmTIoGUnXIQLggcNTJ1vzucMWnX0h98g5adYg4ofHjY+ky4p/FDlfUqeJUpvwL15jLdNfpfqcyw9TBLWDMuIekGvkPVglb8GYHX5ec7XsPbdHF0hUoNdeBHBlP5WHIzgWJoGm7I2hU210ko6Nds9RjRTJ7FcZD3Z+KH3uP5pDQq6ZYfc6nV+nqtQ8WMm3Fbb5yjs0SkrOieFEREAREQBESjGwvAIjvjjc1RaQ4KLn+I8Pl9ZHkUkgDidB5mZMXiDUdnPFiT/Ye02u62zjUrCoR2U1vyL8h/WeLnqvLnbu/oeoji2t9+y+pKtl7NWggUcbDMe8gfTjIX0t4Wq1Ki6gmmjNntcgMQMrN4WzC/j4yc43FrRpvVfRUUsfJRczim299cViahbrGppfs00YqFXxt8R8TPU1dFOnoRU6Pb1q1x40cfDzn3Nz0U4er9peqLikKZDsdFJuCovwuLE+HrLd+t8WxlT7LhrmlmA7N71ql9LDmt+Hfx7posNvJieoq4frHZauVQCSSDmuQvPUaWHG86HuHuOMKBiMQL1mHZU69Up/znmeXCR08zioR47nXvNFtWld10nLiCX3Z4Nj7rYLAUM202pdZWFstQ6IunZUDUkc2H/nFjujOhiE67Z9YZW1AY50PgHGo9bzT9K2za4xvXFWNJkQIwBKrl+JdOBvc+N5uejys2AwFfE4q9OkXDIrCxYhbHKp5sbAd9u7WS6It6Gtig61xGmrqFVuUmtu3yS9iD7Y3fxGEYLXplb8DoVa35WGh8uM1NblJlg8NX29jTUqXSinG3CnTvoi97tzPryAnQR0e4AP1goi+WwFyVB/MFOmbxkKoPOY8HSq9ZVKCp118eN8cI5duruHXxxzaU6QOrtqT/AvE+ZsPOdZ2FuvhdnpemoBt2qrkZj5seA8BYTSKamAxGuqn/5p/wDof64z272VTUp0qiG9M3JI4XNst/nK8LxRpSk4/HHlfnY413Orc1Ix1fBLj/33M+9O7lHaeHKqy50uadQEHK35Tb8J5j15SA7q7cOFNfZu0FPU5al1PFGVSzBe8MBcW52I4yXbnq/XEi+XKc3dfTL68Zk383MGMQVqQ+/pjTl1ic0Pjxsf7yzbVncU1VxhkUZRoydtUeYvh/7X6nMNnY7A0q61TSr1FVgyoz0+RuM1l7Vu64na9hbwUcbS62g1xezA6MrdzDkZ8+YrDmm7IwIKkgg6H2kr6MNtdRjhTY2SuOrPdnGtM+9x/NJac8PB0uo2Sq0vEi22l89jZdK2x+rxKYhR2ay2b9RNPmtv+kyEUqpVgymxUgg9zA3B953HffZKYjBVFqMEyDrFduCst+PgRces4wuyKzC6U2dfzIC6+66e8r3EGp5R0ei3kalroqPy7b+nY7vsLagxOHpVx+NQT4NwYehBE98gnRPi/wDd6lFmGZXLBL9pUYAXI5AsG/0RJ3L9OWqKZ428o+BXnTXCe3yERE3KoiIgCaPenaZpUwiGzPzHEKOJ+gm6ZgASeA+kgtVmxuKsOBNh+7TXn/XzM5vUK7hT0Q80tkXbOkpz1S8sd2e/Y2xuuovUcLma+QlRxH4j33M8uwtptRr5KhIUnIwPBWB0sOWv1kyRFpoANFUewAkJyfbMWcosrG5t/wC2ulz4kfWUbij/AIbwvDfx5/uW6NXxvE1r4cf2LulXbHV4ZcOp7VZtf0ksT7tlHvOTSQ797V+0Y2pb4KX3SeSaE+rZvlPBu7sk4rFUqA4MwzeFMaufb6iXKsnUnhHrOm0o2dmpS9NT/PkdF6PtzVp06eLrC7suZFI0TN+LxbLl8vWbvfbeT7BhTVWxqMQlMHhnNzcjmAAT7TfIgUAAWAFgO4DhOPdLG2etxYoKezQWx/Vexb2GUe8vNKnDCPI0XPqF3qqbrn9vQimL2zXqsXqVqjMeJLt8gNAPATY0q1bF06NCtXIRX7JqEkIrWBJPE21t/SafB4RqtRKSC7OyqvmxsJ13HdG9MYXLQ/4y9rMdA+gGQ9wsAB5eJlbTOSbR6C4r0LdxhJYzxtx7m+oYOns7AsKC3FKmz+LuBcsx5kmc4pb6YxavWmqza3KG2Qjuy8h5azfbt72Gjha1PEqW6jKqg/Ec5Zera/dlPp5SM0dp0Fqip9mBANwhqMV491vrpMVamdLi8FKytXF1VVhrfrtv37nWdoYFcTRs3ZuAwJ4qbX/8zn2F27UzPh6b/drckr+JrgXB/LPfvbvca2HpJhwQK6kt+bRsppi3j7+s9WwtxMmHL1Das44clW2inxvYk+A9YLuj4zcqXmxyVbeMbai5XHd7LnGOWeLC7WrUzdXPkTdT5iTnZW0BXpCoNORHcw4znRFtDJFudjbO1I8GGYfxDj8vpOX0u6lCr4cns/uZv7eMqeuK3X2Ih0t7F6vEpiVHZrLZv1UFvmtv+kyC0qpRgymzKQwPcwNwfed3372VTxGCqCq4phB1iudQrLwuBqQbkWGuuk4mmxa7AslNqiji9MF19SOHrYz0FWOJZRd6ZcxnQ0y7bEz3530OJoUKVO6rUprVqeLajIO8Bla/iB3SU7lbnrRwTLXW74lfvAeSEdlPMA38z4TnmE2aK2zXIYGrhqhcoNWGGqWDX8nBa3K5750To23i+04bqXN6lCy68WpfgPpw9PGIb1My7rYivIunZaKGyjL4vX2fy4+hAMFXqbJ2jZr2ptlf9+g3P2sfMTtlGqHUMpuGAII4EEXBkD6VN3+spLjEHap9mp40idD/ACk+xPdLuizeHrKRwjntUtUvzpE8P5T8iJmn/lzcHx2Ib5K9tY3cfNHaX8/nqT2IiWjzoiIgGv21hqlSkadK120JJt2edvPhPNu9sM4cMz2LtpprZR/3/pNzEru3hKqqr5RMq0lTdNcM8G2MJUq0jTpkDNoSb/DzAt3zQ4i2y8JVruVaoeyluBY/ANfG5PgJLJyTpK22cTilwtLtLSOWw/FXbQ+2i+d5HWpwUvGfm4Rf6bSlcVFR/RzL5I827WwP9qVa9R1K2BYtTbKprNqBZla19SbHTuldzNu/Ysb1VRFpqxNKpcXdWvYEudbAi1hYa3tOl7qbBGDwqUdM3xVD31G4+g4DynMekApW2iyYdbucqNb8dfhp46qD5TWUPDipdztW91G9rVKD/wBPG3tjudd2jjRRo1KzcKaM58QoJt8p86YvFNVqPVc3Z2LN/ExufrOp787wvgcHQwgYVKzoBULAMDSVcrXB/MdPIGRzAbldbs18aKX3mrImd8rUV+Jrcb/EQL6geMmqZk8IpdO020HUnxJ4Rk6J9hmrijiWHYoDQ8jWYWHstz6idgnMuireq7tg6mUA9ullUKLgdtNOOnaudfi1nTpJSxp2Of1SU3cPX+3yIT0ibNppQasos9SpSVrcDlFSxPjrx8pzidR6S/2Mfqp9HnLpzrpYmej6K27bf1f/AEdH3D2NTqUaWIcXamaioDwBL3LecmtpGejv9hX+Op/9pJ50KKWhHl7+TdxPPZv7kD3lwPVV2I4P2h5n4vn9Z4MJiTTqLUHFSD6cx7Xki3u2gl1o5QxHaY81vwAPI85rMbsXq6KVu12uKm3ZvwuR3zyl1QarzlS/Tu/Y69vWToxjU77L3NN0sbxsxTCJcIVWqx/Pe+QDvAsT5+Uku5e5aUME1OuoL4lfvfBSOynoD7kzQb5YEYzACuqgVMLowHPDn+1gfRpu+jHeX7Thuoc/eULLrxal+BvT4T5DvnpaNRVMT9UV66lG0UYbaX8Xz7M53QZ9k7QZKgzKpNOoOVTDONdPFSD5idQ3e3JwuGqLicM9U3XS7gqyOOfZ1HA+gml6Wd3esorjEHapdl7c6ROh/lY+zHul3RPvH1lE4Nz2qWqX50SeH8pPsRN4xSlh/sb3FWde18aD9pr1+f53J3iMOtRGRxdWBUg8wRYyObJ6PMNhay16TVgy3tdwQQRYgjLqLSURJnFN5ZxYV6kIuMZNJ8+5QRKxNiIREQBERANft7G1KOHqVKSNUqBbIqgsS50BsOQ4nykA6Pt0qpxLYrFI69XqoqAgtVa9217tT5kd06dEjlTUpJvsXaN5KjRnSgvNy++PQ8G3cTVp4eo1BDUqWsir+c6AnwHH0kC3G3WqUa1TG45TTFIMy9Za5Ygl6h8hf1PhOmyJdItLFVcMMPhKTP1h+8KlRamtjl1I+I29AZicE3qfYktLiUYuhHC18vvg51TR9s7TPEK7XP8Ay8Mn0NrerTtR6uhS5JTpp6LTQfQASLdHG6jYOg1SsuWtVPaBsSlNfhW49SfMd0zdIODxdfDjD4Snm6w/eNmVbItiF7RF7n5DxiCcVl8kl1UjXrRpReIR29vdnN92MB9s2oGw4NJBVNbT/wBOkrXA8zoLeM7lIp0ebqHA4cmqAK1U3fUHKouFW407z5t4SVmZpxwtyLqFdVquI8R2XuRzfyrRGEK1y3aYZMli2ca3AJFwBe/gZztNh3w7YkVL00YKfu2vmPy5jnzmw3u2m2NxgpUu0qnq6YHAsTZm9T8hOh4PYFNMIMIRdShVvFj8Ted9faVXFVpv0R04VX0+hBNvVJ5a9F/Jquj/AGlSfDmjTBU0jqGIJYNrn07zfTlaSkzkWzcS+zcdZ+CsUf8AepH8Q9LMPKdcRwQCDcEXB7wZNQnqjh8o5/U7fw6uuO8ZbogooBcZlxBuOs1J531Unw4Sa4vCrVptTbgwt/YzRb3bMLBaqAkjssALkryOncfrNhu/jGqUQKgYMnZOYEXHI68Zz7WCpValCS2e6fqvQ1uJeJThVT42+RE8FU+z12p1RdTenUB4FDoT/WbrYe4eFwlUV6BqhrEa1LqVbkRbUcD6CU3s2SWK1qakn4WAFz4Gw9vae7dnEu1LJUVgU0BYEXXlx7uHtMWSdCtKhJbcxJbiq6lJVIPGdpI2mIw61EZHF1YFWB4FSLEe0juyuj3CYWstej1iunD7wkWIsQRzFjJPE7GEzmxqzgnGLaT5KSsRMkYiIgCIiAUvGaUKDulOqXuHsIBdmjNLeqXuHsI6pe4ewgF2aM0t6pe4ewjql7h7CAXZozS3ql7h7COqXuHsIBdmmh3x2s1DDsKdzUqdlbcgfib0HzIm86pe4ewmOvhlI4C/kJrJNrCJaMoxmpSWUiCdHe756xsTVFsvZpg/mPxN6DT1M6DmnkwwHAgewnp6pe4ewmtKChHCJry4lcVXORCukXYJqKuJpi7L2XA4lD8J9Dp6+E9u4O02eh1FUENS+G/OkeHtw9pv8Ra9gB7CZaOGUDgL+Qmqp4nqRLK6crZUZrOOH6GbNF5b1S9w9hKCmvcPYSY55fmi8tNJe4ewlBTXuHygF+aM0t6pe4ewjql7h7CAXZovLeqXuHsJUUx3D2gF0RaIAiIgCIiAUJlZjrJcSlE8oM42Ms8uKpc/eZ6qXEspjSxmDK9StCpceIlmKQ8RCDKZnbhA4Zjw73HlMs89FbGeiZMPk8tWnY3mbrNL/wCrytWYprwbcotpU7m89UspjSXzKMSeWYqp5S9FsJbbWXkzC5yH6GOqeUuppYSgWFqX5TCW+Q+MGSImMVPCbmpkiIgCIiAIiIAiUlYAlmW0ugwZEstrL4EAoyykuMpACrLpQSsGC1hLcsvMQZCysCIMFCJSViYMlCIVZUwJkFGhFiXQYEREAREQD//Z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62468" name="Picture 4" descr="http://cfile5.uf.tistory.com/image/1819B3434FED1A4129CDB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988840"/>
            <a:ext cx="2399956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B6C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827584" cy="5486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899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o-KR" altLang="en-US" sz="3600" dirty="0">
              <a:solidFill>
                <a:schemeClr val="bg1"/>
              </a:solidFill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116632"/>
            <a:ext cx="8244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협동조합 </a:t>
            </a:r>
            <a:r>
              <a:rPr lang="en-US" altLang="ko-KR" sz="2400" b="1" dirty="0" smtClean="0"/>
              <a:t>: </a:t>
            </a:r>
            <a:r>
              <a:rPr lang="ko-KR" altLang="en-US" sz="2400" b="1" dirty="0" err="1" smtClean="0"/>
              <a:t>주목받는</a:t>
            </a:r>
            <a:r>
              <a:rPr lang="ko-KR" altLang="en-US" sz="2400" b="1" dirty="0" smtClean="0"/>
              <a:t> 이유</a:t>
            </a:r>
            <a:r>
              <a:rPr lang="en-US" altLang="ko-KR" sz="2400" b="1" dirty="0" smtClean="0"/>
              <a:t>(2)</a:t>
            </a:r>
            <a:r>
              <a:rPr lang="ko-KR" altLang="en-US" sz="2400" b="1" dirty="0" smtClean="0"/>
              <a:t> </a:t>
            </a:r>
            <a:r>
              <a:rPr lang="en-US" altLang="ko-KR" sz="2400" b="1" dirty="0" smtClean="0"/>
              <a:t>– </a:t>
            </a:r>
            <a:r>
              <a:rPr lang="ko-KR" altLang="en-US" sz="2400" b="1" dirty="0" smtClean="0"/>
              <a:t>위기에 강하다</a:t>
            </a:r>
            <a:r>
              <a:rPr lang="en-US" altLang="ko-KR" sz="2400" b="1" dirty="0" smtClean="0"/>
              <a:t>!</a:t>
            </a:r>
            <a:endParaRPr lang="ko-KR" altLang="en-US" sz="2400" b="1" dirty="0"/>
          </a:p>
        </p:txBody>
      </p:sp>
      <p:pic>
        <p:nvPicPr>
          <p:cNvPr id="90114" name="Picture 2" descr="http://nimg.nate.com/orgImg/hn/2011/03/08/129954403786_201103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501008"/>
            <a:ext cx="3672408" cy="2808312"/>
          </a:xfrm>
          <a:prstGeom prst="rect">
            <a:avLst/>
          </a:prstGeom>
          <a:noFill/>
        </p:spPr>
      </p:pic>
      <p:pic>
        <p:nvPicPr>
          <p:cNvPr id="90116" name="Picture 4" descr="http://postfiles1.naver.net/20120724_256/rehouse_1343125842144OiypD_JPEG/8.jpg?type=w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501008"/>
            <a:ext cx="4104456" cy="2808312"/>
          </a:xfrm>
          <a:prstGeom prst="rect">
            <a:avLst/>
          </a:prstGeom>
          <a:noFill/>
        </p:spPr>
      </p:pic>
      <p:sp>
        <p:nvSpPr>
          <p:cNvPr id="10" name="모서리가 둥근 직사각형 9"/>
          <p:cNvSpPr/>
          <p:nvPr/>
        </p:nvSpPr>
        <p:spPr>
          <a:xfrm>
            <a:off x="251520" y="764704"/>
            <a:ext cx="8352928" cy="25922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b="1" dirty="0" smtClean="0">
                <a:solidFill>
                  <a:schemeClr val="bg2">
                    <a:lumMod val="10000"/>
                  </a:schemeClr>
                </a:solidFill>
              </a:rPr>
              <a:t>○ 위기에 강한 협동조합에 대한 관심 증대</a:t>
            </a:r>
            <a:endParaRPr lang="en-US" altLang="ko-KR" sz="20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n-US" altLang="ko-KR" sz="20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FontTx/>
              <a:buChar char="-"/>
            </a:pPr>
            <a:r>
              <a:rPr lang="ko-KR" altLang="en-US" sz="2000" b="1" dirty="0" smtClean="0">
                <a:solidFill>
                  <a:schemeClr val="bg2">
                    <a:lumMod val="10000"/>
                  </a:schemeClr>
                </a:solidFill>
              </a:rPr>
              <a:t> 최근 세계 금융위기에도 협동조합 은행들은 파산하지 않고 성장</a:t>
            </a:r>
            <a:endParaRPr lang="en-US" altLang="ko-KR" sz="20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FontTx/>
              <a:buChar char="-"/>
            </a:pPr>
            <a:r>
              <a:rPr lang="en-US" altLang="ko-KR" sz="20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ko-KR" altLang="en-US" sz="2000" b="1" dirty="0" err="1" smtClean="0">
                <a:solidFill>
                  <a:schemeClr val="bg2">
                    <a:lumMod val="10000"/>
                  </a:schemeClr>
                </a:solidFill>
              </a:rPr>
              <a:t>몬드라곤</a:t>
            </a:r>
            <a:r>
              <a:rPr lang="ko-KR" altLang="en-US" sz="2000" b="1" dirty="0" smtClean="0">
                <a:solidFill>
                  <a:schemeClr val="bg2">
                    <a:lumMod val="10000"/>
                  </a:schemeClr>
                </a:solidFill>
              </a:rPr>
              <a:t> 협동조합 </a:t>
            </a:r>
            <a:r>
              <a:rPr lang="en-US" altLang="ko-KR" sz="2000" b="1" dirty="0" smtClean="0">
                <a:solidFill>
                  <a:schemeClr val="bg2">
                    <a:lumMod val="10000"/>
                  </a:schemeClr>
                </a:solidFill>
              </a:rPr>
              <a:t>: </a:t>
            </a:r>
            <a:r>
              <a:rPr lang="ko-KR" altLang="en-US" sz="2000" b="1" dirty="0" smtClean="0">
                <a:solidFill>
                  <a:schemeClr val="bg2">
                    <a:lumMod val="10000"/>
                  </a:schemeClr>
                </a:solidFill>
              </a:rPr>
              <a:t>스페인 기업 </a:t>
            </a:r>
            <a:r>
              <a:rPr lang="en-US" altLang="ko-KR" sz="2000" b="1" dirty="0" smtClean="0">
                <a:solidFill>
                  <a:schemeClr val="bg2">
                    <a:lumMod val="10000"/>
                  </a:schemeClr>
                </a:solidFill>
              </a:rPr>
              <a:t>26%</a:t>
            </a:r>
            <a:r>
              <a:rPr lang="ko-KR" altLang="en-US" sz="2000" b="1" dirty="0" smtClean="0">
                <a:solidFill>
                  <a:schemeClr val="bg2">
                    <a:lumMod val="10000"/>
                  </a:schemeClr>
                </a:solidFill>
              </a:rPr>
              <a:t>도산</a:t>
            </a:r>
            <a:r>
              <a:rPr lang="en-US" altLang="ko-KR" sz="2000" b="1" dirty="0" smtClean="0">
                <a:solidFill>
                  <a:schemeClr val="bg2">
                    <a:lumMod val="10000"/>
                  </a:schemeClr>
                </a:solidFill>
              </a:rPr>
              <a:t>, 20%</a:t>
            </a:r>
            <a:r>
              <a:rPr lang="ko-KR" altLang="en-US" sz="2000" b="1" dirty="0" smtClean="0">
                <a:solidFill>
                  <a:schemeClr val="bg2">
                    <a:lumMod val="10000"/>
                  </a:schemeClr>
                </a:solidFill>
              </a:rPr>
              <a:t>의</a:t>
            </a:r>
            <a:r>
              <a:rPr lang="en-US" altLang="ko-KR" sz="20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ko-KR" altLang="en-US" sz="2000" b="1" dirty="0" smtClean="0">
                <a:solidFill>
                  <a:schemeClr val="bg2">
                    <a:lumMod val="10000"/>
                  </a:schemeClr>
                </a:solidFill>
              </a:rPr>
              <a:t>고용률 하락에도 </a:t>
            </a:r>
            <a:endParaRPr lang="en-US" altLang="ko-KR" sz="20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altLang="ko-KR" sz="2000" b="1" dirty="0" smtClean="0">
                <a:solidFill>
                  <a:schemeClr val="bg2">
                    <a:lumMod val="10000"/>
                  </a:schemeClr>
                </a:solidFill>
              </a:rPr>
              <a:t>  </a:t>
            </a:r>
            <a:r>
              <a:rPr lang="ko-KR" altLang="en-US" sz="2000" b="1" dirty="0" smtClean="0">
                <a:solidFill>
                  <a:schemeClr val="bg2">
                    <a:lumMod val="10000"/>
                  </a:schemeClr>
                </a:solidFill>
              </a:rPr>
              <a:t>불구하고 </a:t>
            </a:r>
            <a:r>
              <a:rPr lang="en-US" altLang="ko-KR" sz="2000" b="1" dirty="0" smtClean="0">
                <a:solidFill>
                  <a:schemeClr val="bg2">
                    <a:lumMod val="10000"/>
                  </a:schemeClr>
                </a:solidFill>
              </a:rPr>
              <a:t>2008</a:t>
            </a:r>
            <a:r>
              <a:rPr lang="ko-KR" altLang="en-US" sz="2000" b="1" dirty="0" smtClean="0">
                <a:solidFill>
                  <a:schemeClr val="bg2">
                    <a:lumMod val="10000"/>
                  </a:schemeClr>
                </a:solidFill>
              </a:rPr>
              <a:t>년 </a:t>
            </a:r>
            <a:r>
              <a:rPr lang="en-US" altLang="ko-KR" sz="2000" b="1" dirty="0" smtClean="0">
                <a:solidFill>
                  <a:schemeClr val="bg2">
                    <a:lumMod val="10000"/>
                  </a:schemeClr>
                </a:solidFill>
              </a:rPr>
              <a:t>1</a:t>
            </a:r>
            <a:r>
              <a:rPr lang="ko-KR" altLang="en-US" sz="2000" b="1" dirty="0" smtClean="0">
                <a:solidFill>
                  <a:schemeClr val="bg2">
                    <a:lumMod val="10000"/>
                  </a:schemeClr>
                </a:solidFill>
              </a:rPr>
              <a:t>만</a:t>
            </a:r>
            <a:r>
              <a:rPr lang="en-US" altLang="ko-KR" sz="2000" b="1" dirty="0" smtClean="0">
                <a:solidFill>
                  <a:schemeClr val="bg2">
                    <a:lumMod val="10000"/>
                  </a:schemeClr>
                </a:solidFill>
              </a:rPr>
              <a:t>4</a:t>
            </a:r>
            <a:r>
              <a:rPr lang="ko-KR" altLang="en-US" sz="2000" b="1" dirty="0" smtClean="0">
                <a:solidFill>
                  <a:schemeClr val="bg2">
                    <a:lumMod val="10000"/>
                  </a:schemeClr>
                </a:solidFill>
              </a:rPr>
              <a:t>천</a:t>
            </a:r>
            <a:r>
              <a:rPr lang="en-US" altLang="ko-KR" sz="2000" b="1" dirty="0" smtClean="0">
                <a:solidFill>
                  <a:schemeClr val="bg2">
                    <a:lumMod val="10000"/>
                  </a:schemeClr>
                </a:solidFill>
              </a:rPr>
              <a:t>938</a:t>
            </a:r>
            <a:r>
              <a:rPr lang="ko-KR" altLang="en-US" sz="2000" b="1" dirty="0" smtClean="0">
                <a:solidFill>
                  <a:schemeClr val="bg2">
                    <a:lumMod val="10000"/>
                  </a:schemeClr>
                </a:solidFill>
              </a:rPr>
              <a:t>명의 고용 창출 및 지속적인 고용 유지</a:t>
            </a:r>
            <a:endParaRPr lang="en-US" altLang="ko-KR" sz="20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n-US" altLang="ko-KR" sz="20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altLang="ko-KR" sz="2000" b="1" dirty="0" smtClean="0">
                <a:solidFill>
                  <a:schemeClr val="bg2">
                    <a:lumMod val="10000"/>
                  </a:schemeClr>
                </a:solidFill>
              </a:rPr>
              <a:t>-&gt; </a:t>
            </a:r>
            <a:r>
              <a:rPr lang="ko-KR" altLang="en-US" sz="2000" b="1" dirty="0" smtClean="0">
                <a:solidFill>
                  <a:schemeClr val="bg2">
                    <a:lumMod val="10000"/>
                  </a:schemeClr>
                </a:solidFill>
              </a:rPr>
              <a:t>조합원을 위한 최상의 상품</a:t>
            </a:r>
            <a:r>
              <a:rPr lang="en-US" altLang="ko-KR" sz="2000" b="1" dirty="0" smtClean="0">
                <a:solidFill>
                  <a:schemeClr val="bg2">
                    <a:lumMod val="10000"/>
                  </a:schemeClr>
                </a:solidFill>
              </a:rPr>
              <a:t>/</a:t>
            </a:r>
            <a:r>
              <a:rPr lang="ko-KR" altLang="en-US" sz="2000" b="1" dirty="0" smtClean="0">
                <a:solidFill>
                  <a:schemeClr val="bg2">
                    <a:lumMod val="10000"/>
                  </a:schemeClr>
                </a:solidFill>
              </a:rPr>
              <a:t>서비스에 집중하는 전략이 영업확대로  </a:t>
            </a:r>
            <a:endParaRPr lang="en-US" altLang="ko-KR" sz="20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altLang="ko-KR" sz="2000" b="1" dirty="0" smtClean="0">
                <a:solidFill>
                  <a:schemeClr val="bg2">
                    <a:lumMod val="10000"/>
                  </a:schemeClr>
                </a:solidFill>
              </a:rPr>
              <a:t>  </a:t>
            </a:r>
            <a:r>
              <a:rPr lang="ko-KR" altLang="en-US" sz="2000" b="1" dirty="0" smtClean="0">
                <a:solidFill>
                  <a:schemeClr val="bg2">
                    <a:lumMod val="10000"/>
                  </a:schemeClr>
                </a:solidFill>
              </a:rPr>
              <a:t>이어졌고</a:t>
            </a:r>
            <a:r>
              <a:rPr lang="en-US" altLang="ko-KR" sz="2000" b="1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ko-KR" altLang="en-US" sz="2000" b="1" dirty="0" smtClean="0">
                <a:solidFill>
                  <a:schemeClr val="bg2">
                    <a:lumMod val="10000"/>
                  </a:schemeClr>
                </a:solidFill>
              </a:rPr>
              <a:t>조합원과의 </a:t>
            </a:r>
            <a:r>
              <a:rPr lang="ko-KR" altLang="en-US" sz="2000" b="1" dirty="0" err="1" smtClean="0">
                <a:solidFill>
                  <a:schemeClr val="bg2">
                    <a:lumMod val="10000"/>
                  </a:schemeClr>
                </a:solidFill>
              </a:rPr>
              <a:t>충성도와</a:t>
            </a:r>
            <a:r>
              <a:rPr lang="ko-KR" altLang="en-US" sz="2000" b="1" dirty="0" smtClean="0">
                <a:solidFill>
                  <a:schemeClr val="bg2">
                    <a:lumMod val="10000"/>
                  </a:schemeClr>
                </a:solidFill>
              </a:rPr>
              <a:t> 경영참여가 위기극복의 힘으로 작용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B6C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827584" cy="5486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899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o-KR" altLang="en-US" sz="3600" dirty="0">
              <a:solidFill>
                <a:schemeClr val="bg1"/>
              </a:solidFill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116632"/>
            <a:ext cx="8244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협동조합 </a:t>
            </a:r>
            <a:r>
              <a:rPr lang="en-US" altLang="ko-KR" sz="2400" b="1" dirty="0" smtClean="0"/>
              <a:t>: </a:t>
            </a:r>
            <a:r>
              <a:rPr lang="ko-KR" altLang="en-US" sz="2400" b="1" dirty="0" err="1" smtClean="0"/>
              <a:t>주목받는</a:t>
            </a:r>
            <a:r>
              <a:rPr lang="ko-KR" altLang="en-US" sz="2400" b="1" dirty="0" smtClean="0"/>
              <a:t> 이유</a:t>
            </a:r>
            <a:r>
              <a:rPr lang="en-US" altLang="ko-KR" sz="2400" b="1" dirty="0" smtClean="0"/>
              <a:t>(3)</a:t>
            </a:r>
            <a:r>
              <a:rPr lang="ko-KR" altLang="en-US" sz="2400" b="1" dirty="0" smtClean="0"/>
              <a:t> </a:t>
            </a:r>
            <a:r>
              <a:rPr lang="en-US" altLang="ko-KR" sz="2400" b="1" dirty="0" smtClean="0"/>
              <a:t>– </a:t>
            </a:r>
            <a:r>
              <a:rPr lang="ko-KR" altLang="en-US" sz="2400" b="1" dirty="0" smtClean="0"/>
              <a:t>지역공동체와 함께</a:t>
            </a:r>
            <a:endParaRPr lang="ko-KR" altLang="en-US" sz="2400" b="1" dirty="0"/>
          </a:p>
        </p:txBody>
      </p:sp>
      <p:sp>
        <p:nvSpPr>
          <p:cNvPr id="10" name="모서리가 둥근 직사각형 9"/>
          <p:cNvSpPr/>
          <p:nvPr/>
        </p:nvSpPr>
        <p:spPr>
          <a:xfrm>
            <a:off x="251520" y="764704"/>
            <a:ext cx="8352928" cy="3600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b="1" dirty="0" smtClean="0">
                <a:solidFill>
                  <a:srgbClr val="C00000"/>
                </a:solidFill>
              </a:rPr>
              <a:t>○ 지역공동체 및 생태계와의 상생 도모</a:t>
            </a:r>
            <a:endParaRPr lang="en-US" altLang="ko-KR" sz="2000" b="1" dirty="0" smtClean="0">
              <a:solidFill>
                <a:srgbClr val="C00000"/>
              </a:solidFill>
            </a:endParaRPr>
          </a:p>
          <a:p>
            <a:endParaRPr lang="en-US" altLang="ko-KR" sz="2000" b="1" dirty="0" smtClean="0">
              <a:solidFill>
                <a:srgbClr val="C00000"/>
              </a:solidFill>
            </a:endParaRPr>
          </a:p>
          <a:p>
            <a:r>
              <a:rPr lang="en-US" altLang="ko-KR" sz="2000" b="1" dirty="0" smtClean="0">
                <a:solidFill>
                  <a:srgbClr val="7030A0"/>
                </a:solidFill>
              </a:rPr>
              <a:t>“</a:t>
            </a:r>
            <a:r>
              <a:rPr lang="ko-KR" altLang="en-US" sz="2000" b="1" dirty="0" smtClean="0">
                <a:solidFill>
                  <a:srgbClr val="7030A0"/>
                </a:solidFill>
              </a:rPr>
              <a:t>경제적 가치를 추구하면서 동시에 지역과 사람에게 기여할 수 있는 협동조합 방식이 최상의 기업모델로 부각된다</a:t>
            </a:r>
            <a:r>
              <a:rPr lang="en-US" altLang="ko-KR" sz="2000" b="1" dirty="0" smtClean="0">
                <a:solidFill>
                  <a:srgbClr val="7030A0"/>
                </a:solidFill>
              </a:rPr>
              <a:t>”(Charles Gould)</a:t>
            </a:r>
          </a:p>
          <a:p>
            <a:endParaRPr lang="en-US" altLang="ko-KR" sz="20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altLang="ko-KR" sz="2000" b="1" dirty="0" smtClean="0">
                <a:solidFill>
                  <a:schemeClr val="bg2">
                    <a:lumMod val="10000"/>
                  </a:schemeClr>
                </a:solidFill>
              </a:rPr>
              <a:t>- </a:t>
            </a:r>
            <a:r>
              <a:rPr lang="ko-KR" altLang="en-US" sz="2000" b="1" dirty="0" err="1" smtClean="0">
                <a:solidFill>
                  <a:schemeClr val="bg2">
                    <a:lumMod val="10000"/>
                  </a:schemeClr>
                </a:solidFill>
              </a:rPr>
              <a:t>몬드라곤</a:t>
            </a:r>
            <a:r>
              <a:rPr lang="ko-KR" altLang="en-US" sz="2000" b="1" dirty="0" smtClean="0">
                <a:solidFill>
                  <a:schemeClr val="bg2">
                    <a:lumMod val="10000"/>
                  </a:schemeClr>
                </a:solidFill>
              </a:rPr>
              <a:t> 에로스키 유통그룹 </a:t>
            </a:r>
            <a:r>
              <a:rPr lang="en-US" altLang="ko-KR" sz="2000" b="1" dirty="0" smtClean="0">
                <a:solidFill>
                  <a:schemeClr val="bg2">
                    <a:lumMod val="10000"/>
                  </a:schemeClr>
                </a:solidFill>
              </a:rPr>
              <a:t>: </a:t>
            </a:r>
            <a:r>
              <a:rPr lang="ko-KR" altLang="en-US" sz="2000" b="1" dirty="0" smtClean="0">
                <a:solidFill>
                  <a:schemeClr val="bg2">
                    <a:lumMod val="10000"/>
                  </a:schemeClr>
                </a:solidFill>
              </a:rPr>
              <a:t>시내상인 보호 위해 매장 외곽 위치</a:t>
            </a:r>
            <a:endParaRPr lang="en-US" altLang="ko-KR" sz="20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altLang="ko-KR" sz="2000" b="1" dirty="0" smtClean="0">
                <a:solidFill>
                  <a:schemeClr val="bg2">
                    <a:lumMod val="10000"/>
                  </a:schemeClr>
                </a:solidFill>
              </a:rPr>
              <a:t>   * </a:t>
            </a:r>
            <a:r>
              <a:rPr lang="ko-KR" altLang="en-US" sz="2000" b="1" dirty="0" smtClean="0">
                <a:solidFill>
                  <a:schemeClr val="bg2">
                    <a:lumMod val="10000"/>
                  </a:schemeClr>
                </a:solidFill>
              </a:rPr>
              <a:t>이용배당의 과감한 포기</a:t>
            </a:r>
            <a:r>
              <a:rPr lang="en-US" altLang="ko-KR" sz="2000" b="1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ko-KR" altLang="en-US" sz="2000" b="1" dirty="0" smtClean="0">
                <a:solidFill>
                  <a:schemeClr val="bg2">
                    <a:lumMod val="10000"/>
                  </a:schemeClr>
                </a:solidFill>
              </a:rPr>
              <a:t>소비자 조합원의 높은 신뢰 구축 </a:t>
            </a:r>
            <a:endParaRPr lang="en-US" altLang="ko-KR" sz="20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FontTx/>
              <a:buChar char="-"/>
            </a:pPr>
            <a:r>
              <a:rPr lang="ko-KR" altLang="en-US" sz="2000" b="1" dirty="0" smtClean="0">
                <a:solidFill>
                  <a:schemeClr val="bg2">
                    <a:lumMod val="10000"/>
                  </a:schemeClr>
                </a:solidFill>
              </a:rPr>
              <a:t> 이탈리아 </a:t>
            </a:r>
            <a:r>
              <a:rPr lang="en-US" altLang="ko-KR" sz="2000" b="1" dirty="0" smtClean="0">
                <a:solidFill>
                  <a:schemeClr val="bg2">
                    <a:lumMod val="10000"/>
                  </a:schemeClr>
                </a:solidFill>
              </a:rPr>
              <a:t>‘</a:t>
            </a:r>
            <a:r>
              <a:rPr lang="ko-KR" altLang="en-US" sz="2000" b="1" dirty="0" err="1" smtClean="0">
                <a:solidFill>
                  <a:schemeClr val="bg2">
                    <a:lumMod val="10000"/>
                  </a:schemeClr>
                </a:solidFill>
              </a:rPr>
              <a:t>이페르코프</a:t>
            </a:r>
            <a:r>
              <a:rPr lang="en-US" altLang="ko-KR" sz="2000" b="1" dirty="0" smtClean="0">
                <a:solidFill>
                  <a:schemeClr val="bg2">
                    <a:lumMod val="10000"/>
                  </a:schemeClr>
                </a:solidFill>
              </a:rPr>
              <a:t>’</a:t>
            </a:r>
            <a:r>
              <a:rPr lang="ko-KR" altLang="en-US" sz="20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altLang="ko-KR" sz="2000" b="1" dirty="0" smtClean="0">
                <a:solidFill>
                  <a:schemeClr val="bg2">
                    <a:lumMod val="10000"/>
                  </a:schemeClr>
                </a:solidFill>
              </a:rPr>
              <a:t>: </a:t>
            </a:r>
            <a:r>
              <a:rPr lang="ko-KR" altLang="en-US" sz="2000" b="1" dirty="0" err="1" smtClean="0">
                <a:solidFill>
                  <a:schemeClr val="bg2">
                    <a:lumMod val="10000"/>
                  </a:schemeClr>
                </a:solidFill>
              </a:rPr>
              <a:t>경제위기시</a:t>
            </a:r>
            <a:r>
              <a:rPr lang="ko-KR" altLang="en-US" sz="2000" b="1" dirty="0" smtClean="0">
                <a:solidFill>
                  <a:schemeClr val="bg2">
                    <a:lumMod val="10000"/>
                  </a:schemeClr>
                </a:solidFill>
              </a:rPr>
              <a:t> 소비자조합원과 지역주민 위해  </a:t>
            </a:r>
            <a:endParaRPr lang="en-US" altLang="ko-KR" sz="20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altLang="ko-KR" sz="2000" b="1" dirty="0" smtClean="0">
                <a:solidFill>
                  <a:schemeClr val="bg2">
                    <a:lumMod val="10000"/>
                  </a:schemeClr>
                </a:solidFill>
              </a:rPr>
              <a:t>   500</a:t>
            </a:r>
            <a:r>
              <a:rPr lang="ko-KR" altLang="en-US" sz="2000" b="1" dirty="0" smtClean="0">
                <a:solidFill>
                  <a:schemeClr val="bg2">
                    <a:lumMod val="10000"/>
                  </a:schemeClr>
                </a:solidFill>
              </a:rPr>
              <a:t>개 생필품 가격 인하</a:t>
            </a:r>
            <a:r>
              <a:rPr lang="en-US" altLang="ko-KR" sz="2000" b="1" dirty="0" smtClean="0">
                <a:solidFill>
                  <a:schemeClr val="bg2">
                    <a:lumMod val="10000"/>
                  </a:schemeClr>
                </a:solidFill>
              </a:rPr>
              <a:t>(‘</a:t>
            </a:r>
            <a:r>
              <a:rPr lang="ko-KR" altLang="en-US" sz="2000" b="1" dirty="0" smtClean="0">
                <a:solidFill>
                  <a:schemeClr val="bg2">
                    <a:lumMod val="10000"/>
                  </a:schemeClr>
                </a:solidFill>
              </a:rPr>
              <a:t>일 바쏘또</a:t>
            </a:r>
            <a:r>
              <a:rPr lang="en-US" altLang="ko-KR" sz="2000" b="1" dirty="0" smtClean="0">
                <a:solidFill>
                  <a:schemeClr val="bg2">
                    <a:lumMod val="10000"/>
                  </a:schemeClr>
                </a:solidFill>
              </a:rPr>
              <a:t>’</a:t>
            </a:r>
            <a:r>
              <a:rPr lang="ko-KR" altLang="en-US" sz="2000" b="1" dirty="0" smtClean="0">
                <a:solidFill>
                  <a:schemeClr val="bg2">
                    <a:lumMod val="10000"/>
                  </a:schemeClr>
                </a:solidFill>
              </a:rPr>
              <a:t> 캠페인</a:t>
            </a:r>
            <a:r>
              <a:rPr lang="en-US" altLang="ko-KR" sz="2000" b="1" dirty="0" smtClean="0">
                <a:solidFill>
                  <a:schemeClr val="bg2">
                    <a:lumMod val="10000"/>
                  </a:schemeClr>
                </a:solidFill>
              </a:rPr>
              <a:t>)</a:t>
            </a:r>
          </a:p>
          <a:p>
            <a:pPr>
              <a:buFontTx/>
              <a:buChar char="-"/>
            </a:pPr>
            <a:r>
              <a:rPr lang="en-US" altLang="ko-KR" sz="2000" b="1" dirty="0" smtClean="0">
                <a:solidFill>
                  <a:schemeClr val="bg2">
                    <a:lumMod val="10000"/>
                  </a:schemeClr>
                </a:solidFill>
              </a:rPr>
              <a:t> FC </a:t>
            </a:r>
            <a:r>
              <a:rPr lang="ko-KR" altLang="en-US" sz="2000" b="1" dirty="0" smtClean="0">
                <a:solidFill>
                  <a:schemeClr val="bg2">
                    <a:lumMod val="10000"/>
                  </a:schemeClr>
                </a:solidFill>
              </a:rPr>
              <a:t>바르셀로나 </a:t>
            </a:r>
            <a:r>
              <a:rPr lang="en-US" altLang="ko-KR" sz="2000" b="1" dirty="0" smtClean="0">
                <a:solidFill>
                  <a:schemeClr val="bg2">
                    <a:lumMod val="10000"/>
                  </a:schemeClr>
                </a:solidFill>
              </a:rPr>
              <a:t>: </a:t>
            </a:r>
            <a:r>
              <a:rPr lang="ko-KR" altLang="en-US" sz="2000" b="1" dirty="0" smtClean="0">
                <a:solidFill>
                  <a:schemeClr val="bg2">
                    <a:lumMod val="10000"/>
                  </a:schemeClr>
                </a:solidFill>
              </a:rPr>
              <a:t>유니폼 유니세프</a:t>
            </a:r>
            <a:r>
              <a:rPr lang="en-US" altLang="ko-KR" sz="2000" b="1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ko-KR" altLang="en-US" sz="2000" b="1" dirty="0" smtClean="0">
                <a:solidFill>
                  <a:schemeClr val="bg2">
                    <a:lumMod val="10000"/>
                  </a:schemeClr>
                </a:solidFill>
              </a:rPr>
              <a:t>카타르 재단 로고</a:t>
            </a:r>
            <a:r>
              <a:rPr lang="en-US" altLang="ko-KR" sz="2000" b="1" dirty="0" smtClean="0">
                <a:solidFill>
                  <a:schemeClr val="bg2">
                    <a:lumMod val="10000"/>
                  </a:schemeClr>
                </a:solidFill>
              </a:rPr>
              <a:t>, 0.7% </a:t>
            </a:r>
            <a:r>
              <a:rPr lang="ko-KR" altLang="en-US" sz="2000" b="1" dirty="0" smtClean="0">
                <a:solidFill>
                  <a:schemeClr val="bg2">
                    <a:lumMod val="10000"/>
                  </a:schemeClr>
                </a:solidFill>
              </a:rPr>
              <a:t>기부</a:t>
            </a:r>
            <a:endParaRPr lang="en-US" altLang="ko-KR" sz="20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FontTx/>
              <a:buChar char="-"/>
            </a:pPr>
            <a:r>
              <a:rPr lang="en-US" altLang="ko-KR" sz="20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ko-KR" altLang="en-US" sz="2000" b="1" dirty="0" smtClean="0">
                <a:solidFill>
                  <a:schemeClr val="bg2">
                    <a:lumMod val="10000"/>
                  </a:schemeClr>
                </a:solidFill>
              </a:rPr>
              <a:t>스위스 </a:t>
            </a:r>
            <a:r>
              <a:rPr lang="ko-KR" altLang="en-US" sz="2000" b="1" dirty="0" err="1" smtClean="0">
                <a:solidFill>
                  <a:schemeClr val="bg2">
                    <a:lumMod val="10000"/>
                  </a:schemeClr>
                </a:solidFill>
              </a:rPr>
              <a:t>미그로</a:t>
            </a:r>
            <a:r>
              <a:rPr lang="ko-KR" altLang="en-US" sz="20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altLang="ko-KR" sz="2000" b="1" dirty="0" smtClean="0">
                <a:solidFill>
                  <a:schemeClr val="bg2">
                    <a:lumMod val="10000"/>
                  </a:schemeClr>
                </a:solidFill>
              </a:rPr>
              <a:t>: </a:t>
            </a:r>
            <a:r>
              <a:rPr lang="ko-KR" altLang="en-US" sz="2000" b="1" dirty="0" smtClean="0">
                <a:solidFill>
                  <a:schemeClr val="bg2">
                    <a:lumMod val="10000"/>
                  </a:schemeClr>
                </a:solidFill>
              </a:rPr>
              <a:t>판매물품이 사회적</a:t>
            </a:r>
            <a:r>
              <a:rPr lang="en-US" altLang="ko-KR" sz="2000" b="1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ko-KR" altLang="en-US" sz="2000" b="1" dirty="0" smtClean="0">
                <a:solidFill>
                  <a:schemeClr val="bg2">
                    <a:lumMod val="10000"/>
                  </a:schemeClr>
                </a:solidFill>
              </a:rPr>
              <a:t>환경적</a:t>
            </a:r>
            <a:r>
              <a:rPr lang="en-US" altLang="ko-KR" sz="2000" b="1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ko-KR" altLang="en-US" sz="2000" b="1" dirty="0" smtClean="0">
                <a:solidFill>
                  <a:schemeClr val="bg2">
                    <a:lumMod val="10000"/>
                  </a:schemeClr>
                </a:solidFill>
              </a:rPr>
              <a:t>윤리적 기준 우선시</a:t>
            </a:r>
            <a:endParaRPr lang="en-US" altLang="ko-KR" sz="20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altLang="ko-KR" sz="2000" b="1" dirty="0" smtClean="0">
                <a:solidFill>
                  <a:schemeClr val="bg2">
                    <a:lumMod val="10000"/>
                  </a:schemeClr>
                </a:solidFill>
              </a:rPr>
              <a:t>  * </a:t>
            </a:r>
            <a:r>
              <a:rPr lang="ko-KR" altLang="en-US" sz="2000" b="1" dirty="0" smtClean="0">
                <a:solidFill>
                  <a:schemeClr val="bg2">
                    <a:lumMod val="10000"/>
                  </a:schemeClr>
                </a:solidFill>
              </a:rPr>
              <a:t>매장위치 도보</a:t>
            </a:r>
            <a:r>
              <a:rPr lang="en-US" altLang="ko-KR" sz="2000" b="1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ko-KR" altLang="en-US" sz="2000" b="1" dirty="0" smtClean="0">
                <a:solidFill>
                  <a:schemeClr val="bg2">
                    <a:lumMod val="10000"/>
                  </a:schemeClr>
                </a:solidFill>
              </a:rPr>
              <a:t>자전거 용이한 장소</a:t>
            </a:r>
            <a:r>
              <a:rPr lang="en-US" altLang="ko-KR" sz="2000" b="1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ko-KR" altLang="en-US" sz="2000" b="1" dirty="0" smtClean="0">
                <a:solidFill>
                  <a:schemeClr val="bg2">
                    <a:lumMod val="10000"/>
                  </a:schemeClr>
                </a:solidFill>
              </a:rPr>
              <a:t>연간 </a:t>
            </a:r>
            <a:r>
              <a:rPr lang="en-US" altLang="ko-KR" sz="2000" b="1" dirty="0" smtClean="0">
                <a:solidFill>
                  <a:schemeClr val="bg2">
                    <a:lumMod val="10000"/>
                  </a:schemeClr>
                </a:solidFill>
              </a:rPr>
              <a:t>1</a:t>
            </a:r>
            <a:r>
              <a:rPr lang="ko-KR" altLang="en-US" sz="2000" b="1" dirty="0" err="1" smtClean="0">
                <a:solidFill>
                  <a:schemeClr val="bg2">
                    <a:lumMod val="10000"/>
                  </a:schemeClr>
                </a:solidFill>
              </a:rPr>
              <a:t>억프랑</a:t>
            </a:r>
            <a:r>
              <a:rPr lang="ko-KR" altLang="en-US" sz="2000" b="1" dirty="0" smtClean="0">
                <a:solidFill>
                  <a:schemeClr val="bg2">
                    <a:lumMod val="10000"/>
                  </a:schemeClr>
                </a:solidFill>
              </a:rPr>
              <a:t> 교육문화 투자</a:t>
            </a:r>
            <a:endParaRPr lang="en-US" altLang="ko-KR" sz="2000" b="1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1" name="Picture 2" descr="C:\Documents and Settings\이강익\바탕 화면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509120"/>
            <a:ext cx="2590578" cy="2069992"/>
          </a:xfrm>
          <a:prstGeom prst="rect">
            <a:avLst/>
          </a:prstGeom>
          <a:noFill/>
        </p:spPr>
      </p:pic>
      <p:pic>
        <p:nvPicPr>
          <p:cNvPr id="109570" name="Picture 2" descr="http://www.ipercoopsicilia.it/allegaticlasse/64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581128"/>
            <a:ext cx="3960440" cy="187220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B6C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chemeClr val="tx1"/>
                </a:solidFill>
              </a:rPr>
              <a:t> 협동조합 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: </a:t>
            </a:r>
            <a:r>
              <a:rPr lang="ko-KR" altLang="en-US" sz="2400" b="1" dirty="0" err="1" smtClean="0">
                <a:solidFill>
                  <a:schemeClr val="tx1"/>
                </a:solidFill>
              </a:rPr>
              <a:t>주목받는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 이유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(4) – 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양질의 사회서비스 제공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827584" cy="5486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899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o-KR" altLang="en-US" sz="3600" dirty="0">
              <a:solidFill>
                <a:schemeClr val="bg1"/>
              </a:solidFill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3707904" y="692696"/>
            <a:ext cx="5040560" cy="568863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b="1" dirty="0" smtClean="0">
                <a:solidFill>
                  <a:srgbClr val="C00000"/>
                </a:solidFill>
              </a:rPr>
              <a:t>○ </a:t>
            </a:r>
            <a:r>
              <a:rPr lang="ko-KR" altLang="en-US" sz="2000" b="1" dirty="0" err="1" smtClean="0">
                <a:solidFill>
                  <a:srgbClr val="C00000"/>
                </a:solidFill>
              </a:rPr>
              <a:t>사회적협동조합은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 준공공재 및 </a:t>
            </a:r>
            <a:endParaRPr lang="en-US" altLang="ko-KR" sz="2000" b="1" dirty="0" smtClean="0">
              <a:solidFill>
                <a:srgbClr val="C00000"/>
              </a:solidFill>
            </a:endParaRPr>
          </a:p>
          <a:p>
            <a:r>
              <a:rPr lang="en-US" altLang="ko-KR" sz="2000" b="1" dirty="0" smtClean="0">
                <a:solidFill>
                  <a:srgbClr val="C00000"/>
                </a:solidFill>
              </a:rPr>
              <a:t>    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사회서비스 공급에서 공익성과 </a:t>
            </a:r>
            <a:endParaRPr lang="en-US" altLang="ko-KR" sz="2000" b="1" dirty="0" smtClean="0">
              <a:solidFill>
                <a:srgbClr val="C00000"/>
              </a:solidFill>
            </a:endParaRPr>
          </a:p>
          <a:p>
            <a:r>
              <a:rPr lang="en-US" altLang="ko-KR" sz="2000" b="1" dirty="0" smtClean="0">
                <a:solidFill>
                  <a:srgbClr val="C00000"/>
                </a:solidFill>
              </a:rPr>
              <a:t>    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효율성을 함께 촉진할 수 있는 </a:t>
            </a:r>
            <a:endParaRPr lang="en-US" altLang="ko-KR" sz="2000" b="1" dirty="0" smtClean="0">
              <a:solidFill>
                <a:srgbClr val="C00000"/>
              </a:solidFill>
            </a:endParaRPr>
          </a:p>
          <a:p>
            <a:r>
              <a:rPr lang="en-US" altLang="ko-KR" sz="2000" b="1" dirty="0" smtClean="0">
                <a:solidFill>
                  <a:srgbClr val="C00000"/>
                </a:solidFill>
              </a:rPr>
              <a:t>    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가능성이 높음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 </a:t>
            </a:r>
          </a:p>
          <a:p>
            <a:endParaRPr lang="en-US" altLang="ko-KR" sz="2000" b="1" dirty="0" smtClean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r>
              <a:rPr lang="ko-KR" altLang="en-US" sz="2000" b="1" dirty="0" smtClean="0">
                <a:solidFill>
                  <a:srgbClr val="C00000"/>
                </a:solidFill>
              </a:rPr>
              <a:t> 소비자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/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수혜자의 조합원 참여를 </a:t>
            </a:r>
            <a:endParaRPr lang="en-US" altLang="ko-KR" sz="2000" b="1" dirty="0" smtClean="0">
              <a:solidFill>
                <a:srgbClr val="C00000"/>
              </a:solidFill>
            </a:endParaRPr>
          </a:p>
          <a:p>
            <a:r>
              <a:rPr lang="en-US" altLang="ko-KR" sz="2000" b="1" dirty="0" smtClean="0">
                <a:solidFill>
                  <a:srgbClr val="C00000"/>
                </a:solidFill>
              </a:rPr>
              <a:t>  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통한 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‘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정보비대칭 문제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’ 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해결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. </a:t>
            </a:r>
          </a:p>
          <a:p>
            <a:pPr>
              <a:buFontTx/>
              <a:buChar char="-"/>
            </a:pPr>
            <a:r>
              <a:rPr lang="ko-KR" altLang="en-US" sz="2000" b="1" dirty="0" smtClean="0">
                <a:solidFill>
                  <a:srgbClr val="C00000"/>
                </a:solidFill>
              </a:rPr>
              <a:t> 사회적 목적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,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 수익배분 금지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, 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투명성</a:t>
            </a:r>
            <a:endParaRPr lang="en-US" altLang="ko-KR" sz="2000" b="1" dirty="0" smtClean="0">
              <a:solidFill>
                <a:srgbClr val="C00000"/>
              </a:solidFill>
            </a:endParaRPr>
          </a:p>
          <a:p>
            <a:r>
              <a:rPr lang="en-US" altLang="ko-KR" sz="2000" b="1" dirty="0" smtClean="0">
                <a:solidFill>
                  <a:srgbClr val="C00000"/>
                </a:solidFill>
              </a:rPr>
              <a:t>  (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경영공시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)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을 통해 공익성 제고 </a:t>
            </a:r>
            <a:endParaRPr lang="en-US" altLang="ko-KR" sz="2000" b="1" dirty="0" smtClean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r>
              <a:rPr lang="ko-KR" altLang="en-US" sz="2000" b="1" dirty="0" smtClean="0">
                <a:solidFill>
                  <a:srgbClr val="C00000"/>
                </a:solidFill>
              </a:rPr>
              <a:t> 유사 동종 기업보다 임금수준이 높고</a:t>
            </a:r>
            <a:endParaRPr lang="en-US" altLang="ko-KR" sz="2000" b="1" dirty="0" smtClean="0">
              <a:solidFill>
                <a:srgbClr val="C00000"/>
              </a:solidFill>
            </a:endParaRPr>
          </a:p>
          <a:p>
            <a:r>
              <a:rPr lang="en-US" altLang="ko-KR" sz="2000" b="1" dirty="0" smtClean="0">
                <a:solidFill>
                  <a:srgbClr val="C00000"/>
                </a:solidFill>
              </a:rPr>
              <a:t>  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인적자원개발에 적극적임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.</a:t>
            </a:r>
          </a:p>
          <a:p>
            <a:endParaRPr lang="en-US" altLang="ko-KR" sz="2000" b="1" dirty="0" smtClean="0">
              <a:solidFill>
                <a:srgbClr val="C00000"/>
              </a:solidFill>
            </a:endParaRPr>
          </a:p>
          <a:p>
            <a:pPr>
              <a:buFont typeface="Symbol" pitchFamily="18" charset="2"/>
              <a:buChar char="Þ"/>
            </a:pPr>
            <a:r>
              <a:rPr lang="ko-KR" altLang="en-US" sz="2000" b="1" dirty="0" smtClean="0">
                <a:solidFill>
                  <a:srgbClr val="7030A0"/>
                </a:solidFill>
              </a:rPr>
              <a:t> 취약계층 일자리 창출 및 서비스 </a:t>
            </a:r>
            <a:endParaRPr lang="en-US" altLang="ko-KR" sz="2000" b="1" dirty="0" smtClean="0">
              <a:solidFill>
                <a:srgbClr val="7030A0"/>
              </a:solidFill>
            </a:endParaRPr>
          </a:p>
          <a:p>
            <a:r>
              <a:rPr lang="en-US" altLang="ko-KR" sz="2000" b="1" dirty="0" smtClean="0">
                <a:solidFill>
                  <a:srgbClr val="7030A0"/>
                </a:solidFill>
              </a:rPr>
              <a:t>    </a:t>
            </a:r>
            <a:r>
              <a:rPr lang="ko-KR" altLang="en-US" sz="2000" b="1" dirty="0" smtClean="0">
                <a:solidFill>
                  <a:srgbClr val="7030A0"/>
                </a:solidFill>
              </a:rPr>
              <a:t>확대를 통해 </a:t>
            </a:r>
            <a:r>
              <a:rPr lang="ko-KR" altLang="en-US" sz="2000" b="1" dirty="0" err="1" smtClean="0">
                <a:solidFill>
                  <a:srgbClr val="7030A0"/>
                </a:solidFill>
              </a:rPr>
              <a:t>사회안전망의</a:t>
            </a:r>
            <a:r>
              <a:rPr lang="ko-KR" altLang="en-US" sz="2000" b="1" dirty="0" smtClean="0">
                <a:solidFill>
                  <a:srgbClr val="7030A0"/>
                </a:solidFill>
              </a:rPr>
              <a:t> 확충 및 </a:t>
            </a:r>
            <a:endParaRPr lang="en-US" altLang="ko-KR" sz="2000" b="1" dirty="0" smtClean="0">
              <a:solidFill>
                <a:srgbClr val="7030A0"/>
              </a:solidFill>
            </a:endParaRPr>
          </a:p>
          <a:p>
            <a:r>
              <a:rPr lang="ko-KR" altLang="en-US" sz="2000" b="1" dirty="0" smtClean="0">
                <a:solidFill>
                  <a:srgbClr val="7030A0"/>
                </a:solidFill>
              </a:rPr>
              <a:t>    지역사회통합에 기여함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69988856" descr="EMB00000a8c0a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924944"/>
            <a:ext cx="2880320" cy="3312368"/>
          </a:xfrm>
          <a:prstGeom prst="rect">
            <a:avLst/>
          </a:prstGeom>
          <a:noFill/>
        </p:spPr>
      </p:pic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467545" y="980727"/>
          <a:ext cx="2880322" cy="1512168"/>
        </p:xfrm>
        <a:graphic>
          <a:graphicData uri="http://schemas.openxmlformats.org/drawingml/2006/table">
            <a:tbl>
              <a:tblPr/>
              <a:tblGrid>
                <a:gridCol w="991974"/>
                <a:gridCol w="944174"/>
                <a:gridCol w="944174"/>
              </a:tblGrid>
              <a:tr h="5040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latin typeface="바탕"/>
                        </a:rPr>
                        <a:t>배제성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latin typeface="바탕"/>
                        </a:rPr>
                        <a:t>비배제성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latin typeface="바탕"/>
                        </a:rPr>
                        <a:t>경합성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err="1">
                          <a:solidFill>
                            <a:srgbClr val="C00000"/>
                          </a:solidFill>
                          <a:latin typeface="바탕"/>
                        </a:rPr>
                        <a:t>사적재</a:t>
                      </a:r>
                      <a:endParaRPr lang="ko-KR" altLang="en-US" sz="1200" b="1" dirty="0">
                        <a:solidFill>
                          <a:srgbClr val="C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err="1">
                          <a:solidFill>
                            <a:srgbClr val="002060"/>
                          </a:solidFill>
                          <a:latin typeface="바탕"/>
                        </a:rPr>
                        <a:t>공유재</a:t>
                      </a:r>
                      <a:endParaRPr lang="ko-KR" altLang="en-US" sz="1200" b="1" dirty="0">
                        <a:solidFill>
                          <a:srgbClr val="00206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바탕"/>
                        </a:rPr>
                        <a:t>비경합성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err="1">
                          <a:solidFill>
                            <a:srgbClr val="002060"/>
                          </a:solidFill>
                          <a:latin typeface="바탕"/>
                        </a:rPr>
                        <a:t>집합재</a:t>
                      </a:r>
                      <a:endParaRPr lang="ko-KR" altLang="en-US" sz="1200" b="1" dirty="0">
                        <a:solidFill>
                          <a:srgbClr val="00206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C00000"/>
                          </a:solidFill>
                          <a:latin typeface="바탕"/>
                        </a:rPr>
                        <a:t>공공재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B6C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chemeClr val="tx1"/>
                </a:solidFill>
              </a:rPr>
              <a:t>   협동조합 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: </a:t>
            </a:r>
            <a:r>
              <a:rPr lang="ko-KR" altLang="en-US" sz="2400" b="1" dirty="0" err="1" smtClean="0">
                <a:solidFill>
                  <a:schemeClr val="tx1"/>
                </a:solidFill>
              </a:rPr>
              <a:t>주목받는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 이유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(5) - 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경제민주화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827584" cy="5486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899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o-KR" altLang="en-US" sz="3600" dirty="0">
              <a:solidFill>
                <a:schemeClr val="bg1"/>
              </a:solidFill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467544" y="2780928"/>
            <a:ext cx="8064896" cy="93610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b="1" dirty="0" smtClean="0">
                <a:solidFill>
                  <a:srgbClr val="7030A0"/>
                </a:solidFill>
              </a:rPr>
              <a:t>사람중심일터 </a:t>
            </a:r>
            <a:r>
              <a:rPr lang="en-US" altLang="ko-KR" sz="2000" b="1" dirty="0" smtClean="0">
                <a:solidFill>
                  <a:srgbClr val="7030A0"/>
                </a:solidFill>
              </a:rPr>
              <a:t>= “</a:t>
            </a:r>
            <a:r>
              <a:rPr lang="ko-KR" altLang="en-US" sz="2000" b="1" dirty="0" smtClean="0">
                <a:solidFill>
                  <a:srgbClr val="7030A0"/>
                </a:solidFill>
              </a:rPr>
              <a:t>민주적 운영구조와 수익배분구조를 바탕으로 </a:t>
            </a:r>
            <a:endParaRPr lang="en-US" altLang="ko-KR" sz="2000" b="1" dirty="0" smtClean="0">
              <a:solidFill>
                <a:srgbClr val="7030A0"/>
              </a:solidFill>
            </a:endParaRPr>
          </a:p>
          <a:p>
            <a:r>
              <a:rPr lang="ko-KR" altLang="en-US" sz="2000" b="1" dirty="0" smtClean="0">
                <a:solidFill>
                  <a:srgbClr val="7030A0"/>
                </a:solidFill>
              </a:rPr>
              <a:t>직원들이 주인의식</a:t>
            </a:r>
            <a:r>
              <a:rPr lang="en-US" altLang="ko-KR" sz="2000" b="1" dirty="0" smtClean="0">
                <a:solidFill>
                  <a:srgbClr val="7030A0"/>
                </a:solidFill>
              </a:rPr>
              <a:t>(</a:t>
            </a:r>
            <a:r>
              <a:rPr lang="ko-KR" altLang="en-US" sz="2000" b="1" dirty="0" smtClean="0">
                <a:solidFill>
                  <a:srgbClr val="7030A0"/>
                </a:solidFill>
              </a:rPr>
              <a:t>주체성</a:t>
            </a:r>
            <a:r>
              <a:rPr lang="en-US" altLang="ko-KR" sz="2000" b="1" dirty="0" smtClean="0">
                <a:solidFill>
                  <a:srgbClr val="7030A0"/>
                </a:solidFill>
              </a:rPr>
              <a:t>)</a:t>
            </a:r>
            <a:r>
              <a:rPr lang="ko-KR" altLang="en-US" sz="2000" b="1" dirty="0" smtClean="0">
                <a:solidFill>
                  <a:srgbClr val="7030A0"/>
                </a:solidFill>
              </a:rPr>
              <a:t>과 소속감을 자신이 맡은 분야에 대해 </a:t>
            </a:r>
            <a:endParaRPr lang="en-US" altLang="ko-KR" sz="2000" b="1" dirty="0" smtClean="0">
              <a:solidFill>
                <a:srgbClr val="7030A0"/>
              </a:solidFill>
            </a:endParaRPr>
          </a:p>
          <a:p>
            <a:r>
              <a:rPr lang="ko-KR" altLang="en-US" sz="2000" b="1" dirty="0" smtClean="0">
                <a:solidFill>
                  <a:srgbClr val="7030A0"/>
                </a:solidFill>
              </a:rPr>
              <a:t>진실하게</a:t>
            </a:r>
            <a:r>
              <a:rPr lang="en-US" altLang="ko-KR" sz="2000" b="1" dirty="0" smtClean="0">
                <a:solidFill>
                  <a:srgbClr val="7030A0"/>
                </a:solidFill>
              </a:rPr>
              <a:t>, </a:t>
            </a:r>
            <a:r>
              <a:rPr lang="ko-KR" altLang="en-US" sz="2000" b="1" dirty="0" smtClean="0">
                <a:solidFill>
                  <a:srgbClr val="7030A0"/>
                </a:solidFill>
              </a:rPr>
              <a:t>적극적으로</a:t>
            </a:r>
            <a:r>
              <a:rPr lang="en-US" altLang="ko-KR" sz="2000" b="1" dirty="0" smtClean="0">
                <a:solidFill>
                  <a:srgbClr val="7030A0"/>
                </a:solidFill>
              </a:rPr>
              <a:t>, </a:t>
            </a:r>
            <a:r>
              <a:rPr lang="ko-KR" altLang="en-US" sz="2000" b="1" dirty="0" smtClean="0">
                <a:solidFill>
                  <a:srgbClr val="7030A0"/>
                </a:solidFill>
              </a:rPr>
              <a:t>협력적으로 일하는 조직문화를 갖춘 일터</a:t>
            </a:r>
            <a:r>
              <a:rPr lang="en-US" altLang="ko-KR" sz="2000" b="1" dirty="0" smtClean="0">
                <a:solidFill>
                  <a:srgbClr val="7030A0"/>
                </a:solidFill>
              </a:rPr>
              <a:t>”</a:t>
            </a:r>
            <a:endParaRPr lang="ko-KR" altLang="en-US" sz="2000" b="1" dirty="0">
              <a:solidFill>
                <a:srgbClr val="7030A0"/>
              </a:solidFill>
            </a:endParaRPr>
          </a:p>
        </p:txBody>
      </p:sp>
      <p:grpSp>
        <p:nvGrpSpPr>
          <p:cNvPr id="2" name="그룹 9"/>
          <p:cNvGrpSpPr/>
          <p:nvPr/>
        </p:nvGrpSpPr>
        <p:grpSpPr>
          <a:xfrm>
            <a:off x="179512" y="3861048"/>
            <a:ext cx="4104456" cy="2520280"/>
            <a:chOff x="237438" y="1052736"/>
            <a:chExt cx="8906562" cy="4488723"/>
          </a:xfrm>
        </p:grpSpPr>
        <p:sp>
          <p:nvSpPr>
            <p:cNvPr id="9" name="순서도: 추출 8"/>
            <p:cNvSpPr/>
            <p:nvPr/>
          </p:nvSpPr>
          <p:spPr>
            <a:xfrm>
              <a:off x="2456886" y="1905377"/>
              <a:ext cx="4714908" cy="3307823"/>
            </a:xfrm>
            <a:prstGeom prst="flowChartExtra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/>
            <p:cNvSpPr/>
            <p:nvPr/>
          </p:nvSpPr>
          <p:spPr>
            <a:xfrm>
              <a:off x="3647349" y="3268825"/>
              <a:ext cx="2286017" cy="1418297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12908" y="3357469"/>
              <a:ext cx="1455156" cy="1022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/>
                <a:t>사람</a:t>
              </a:r>
              <a:endParaRPr lang="en-US" altLang="ko-KR" sz="1600" b="1" dirty="0" smtClean="0"/>
            </a:p>
            <a:p>
              <a:pPr algn="ctr"/>
              <a:r>
                <a:rPr lang="ko-KR" altLang="en-US" sz="1600" b="1" dirty="0" smtClean="0"/>
                <a:t>중심</a:t>
              </a:r>
              <a:endParaRPr lang="en-US" altLang="ko-KR" sz="1600" b="1" dirty="0" smtClean="0"/>
            </a:p>
            <a:p>
              <a:pPr algn="ctr"/>
              <a:r>
                <a:rPr lang="ko-KR" altLang="en-US" sz="1600" b="1" dirty="0" smtClean="0"/>
                <a:t>일터</a:t>
              </a:r>
              <a:endParaRPr lang="ko-KR" altLang="en-US" sz="16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25137" y="1052736"/>
              <a:ext cx="2569733" cy="719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chemeClr val="accent3">
                      <a:lumMod val="50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사람중심 </a:t>
              </a:r>
              <a:endParaRPr lang="en-US" altLang="ko-KR" sz="1600" b="1" dirty="0" smtClean="0">
                <a:solidFill>
                  <a:schemeClr val="accent3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endParaRPr>
            </a:p>
            <a:p>
              <a:pPr algn="ctr"/>
              <a:r>
                <a:rPr lang="ko-KR" altLang="en-US" sz="1600" b="1" dirty="0" smtClean="0">
                  <a:solidFill>
                    <a:schemeClr val="accent3">
                      <a:lumMod val="50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조직문화</a:t>
              </a:r>
              <a:endParaRPr lang="ko-KR" altLang="en-US" sz="1600" b="1" dirty="0">
                <a:solidFill>
                  <a:schemeClr val="accent3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7438" y="4581130"/>
              <a:ext cx="2550819" cy="719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chemeClr val="tx2">
                      <a:lumMod val="7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사람중심 수익배분</a:t>
              </a:r>
              <a:endParaRPr lang="ko-KR" altLang="en-US" sz="1600" b="1" dirty="0">
                <a:solidFill>
                  <a:schemeClr val="tx2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39744" y="4581130"/>
              <a:ext cx="2304256" cy="96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latin typeface="HY헤드라인M" pitchFamily="18" charset="-127"/>
                  <a:ea typeface="HY헤드라인M" pitchFamily="18" charset="-127"/>
                </a:rPr>
                <a:t>민주적</a:t>
              </a:r>
              <a:endParaRPr lang="en-US" altLang="ko-KR" sz="1600" b="1" dirty="0" smtClean="0">
                <a:latin typeface="HY헤드라인M" pitchFamily="18" charset="-127"/>
                <a:ea typeface="HY헤드라인M" pitchFamily="18" charset="-127"/>
              </a:endParaRPr>
            </a:p>
            <a:p>
              <a:pPr algn="ctr"/>
              <a:r>
                <a:rPr lang="ko-KR" altLang="en-US" sz="1600" b="1" dirty="0" smtClean="0">
                  <a:latin typeface="HY헤드라인M" pitchFamily="18" charset="-127"/>
                  <a:ea typeface="HY헤드라인M" pitchFamily="18" charset="-127"/>
                </a:rPr>
                <a:t>의사결정</a:t>
              </a:r>
              <a:endParaRPr lang="ko-KR" altLang="en-US" sz="1600" b="1" dirty="0"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3" name="그룹 9"/>
          <p:cNvGrpSpPr/>
          <p:nvPr/>
        </p:nvGrpSpPr>
        <p:grpSpPr>
          <a:xfrm>
            <a:off x="4644008" y="3717032"/>
            <a:ext cx="4032449" cy="2487448"/>
            <a:chOff x="706204" y="1052736"/>
            <a:chExt cx="8437798" cy="4255225"/>
          </a:xfrm>
        </p:grpSpPr>
        <p:sp>
          <p:nvSpPr>
            <p:cNvPr id="20" name="순서도: 추출 19"/>
            <p:cNvSpPr/>
            <p:nvPr/>
          </p:nvSpPr>
          <p:spPr>
            <a:xfrm>
              <a:off x="2456886" y="1905377"/>
              <a:ext cx="4714908" cy="3307823"/>
            </a:xfrm>
            <a:prstGeom prst="flowChartExtra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타원 20"/>
            <p:cNvSpPr/>
            <p:nvPr/>
          </p:nvSpPr>
          <p:spPr>
            <a:xfrm>
              <a:off x="3647350" y="2954781"/>
              <a:ext cx="2286016" cy="2196765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726827" y="3290253"/>
              <a:ext cx="2291879" cy="1338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/>
                <a:t>사람</a:t>
              </a:r>
              <a:endParaRPr lang="en-US" altLang="ko-KR" sz="1600" b="1" dirty="0" smtClean="0"/>
            </a:p>
            <a:p>
              <a:pPr algn="ctr"/>
              <a:r>
                <a:rPr lang="ko-KR" altLang="en-US" sz="1600" b="1" dirty="0" smtClean="0"/>
                <a:t>중심 </a:t>
              </a:r>
              <a:endParaRPr lang="en-US" altLang="ko-KR" sz="1600" b="1" dirty="0" smtClean="0"/>
            </a:p>
            <a:p>
              <a:pPr algn="ctr"/>
              <a:r>
                <a:rPr lang="ko-KR" altLang="en-US" sz="1600" b="1" dirty="0" smtClean="0"/>
                <a:t>조직</a:t>
              </a:r>
              <a:endParaRPr lang="en-US" altLang="ko-KR" sz="1600" b="1" dirty="0" smtClean="0"/>
            </a:p>
            <a:p>
              <a:pPr algn="ctr"/>
              <a:r>
                <a:rPr lang="ko-KR" altLang="en-US" sz="1600" b="1" dirty="0" smtClean="0"/>
                <a:t>문화</a:t>
              </a:r>
              <a:endParaRPr lang="ko-KR" altLang="en-US" sz="16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725139" y="1052736"/>
              <a:ext cx="2223135" cy="803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chemeClr val="accent3">
                      <a:lumMod val="50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주체성</a:t>
              </a:r>
              <a:r>
                <a:rPr lang="en-US" altLang="ko-KR" sz="1600" b="1" dirty="0" smtClean="0">
                  <a:solidFill>
                    <a:schemeClr val="accent3">
                      <a:lumMod val="50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(Agency</a:t>
              </a:r>
              <a:r>
                <a:rPr lang="en-US" altLang="ko-KR" sz="2000" b="1" dirty="0" smtClean="0">
                  <a:solidFill>
                    <a:schemeClr val="accent3">
                      <a:lumMod val="50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)</a:t>
              </a:r>
              <a:endParaRPr lang="ko-KR" altLang="en-US" sz="2000" b="1" dirty="0">
                <a:solidFill>
                  <a:schemeClr val="accent3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06204" y="4581128"/>
              <a:ext cx="3164174" cy="726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chemeClr val="tx2">
                      <a:lumMod val="7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진실성</a:t>
              </a:r>
              <a:endParaRPr lang="en-US" altLang="ko-KR" sz="1600" b="1" dirty="0" smtClean="0">
                <a:solidFill>
                  <a:schemeClr val="tx2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endParaRPr>
            </a:p>
            <a:p>
              <a:pPr algn="ctr"/>
              <a:r>
                <a:rPr lang="en-US" altLang="ko-KR" sz="1600" b="1" dirty="0" smtClean="0">
                  <a:solidFill>
                    <a:schemeClr val="tx2">
                      <a:lumMod val="7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(Authenticity)</a:t>
              </a:r>
              <a:endParaRPr lang="ko-KR" altLang="en-US" sz="1600" b="1" dirty="0">
                <a:solidFill>
                  <a:schemeClr val="tx2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582528" y="4581128"/>
              <a:ext cx="2561474" cy="726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latin typeface="HY헤드라인M" pitchFamily="18" charset="-127"/>
                  <a:ea typeface="HY헤드라인M" pitchFamily="18" charset="-127"/>
                </a:rPr>
                <a:t>소속감</a:t>
              </a:r>
              <a:endParaRPr lang="en-US" altLang="ko-KR" sz="1600" b="1" dirty="0" smtClean="0">
                <a:latin typeface="HY헤드라인M" pitchFamily="18" charset="-127"/>
                <a:ea typeface="HY헤드라인M" pitchFamily="18" charset="-127"/>
              </a:endParaRPr>
            </a:p>
            <a:p>
              <a:pPr algn="ctr"/>
              <a:r>
                <a:rPr lang="en-US" altLang="ko-KR" sz="1600" b="1" dirty="0" smtClean="0">
                  <a:latin typeface="HY헤드라인M" pitchFamily="18" charset="-127"/>
                  <a:ea typeface="HY헤드라인M" pitchFamily="18" charset="-127"/>
                </a:rPr>
                <a:t>(Belonging)</a:t>
              </a:r>
              <a:endParaRPr lang="ko-KR" altLang="en-US" sz="1600" b="1" dirty="0"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26" name="모서리가 둥근 직사각형 25"/>
          <p:cNvSpPr/>
          <p:nvPr/>
        </p:nvSpPr>
        <p:spPr>
          <a:xfrm>
            <a:off x="475928" y="692696"/>
            <a:ext cx="8064896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b="1" dirty="0" smtClean="0">
                <a:solidFill>
                  <a:srgbClr val="7030A0"/>
                </a:solidFill>
              </a:rPr>
              <a:t>소상공인들이 대기업에 대항하여 사업자 협동조합을 통해 공동구매</a:t>
            </a:r>
            <a:r>
              <a:rPr lang="en-US" altLang="ko-KR" sz="2000" b="1" dirty="0" smtClean="0">
                <a:solidFill>
                  <a:srgbClr val="7030A0"/>
                </a:solidFill>
              </a:rPr>
              <a:t>, </a:t>
            </a:r>
            <a:r>
              <a:rPr lang="ko-KR" altLang="en-US" sz="2000" b="1" dirty="0" smtClean="0">
                <a:solidFill>
                  <a:srgbClr val="7030A0"/>
                </a:solidFill>
              </a:rPr>
              <a:t>공동마케팅</a:t>
            </a:r>
            <a:r>
              <a:rPr lang="en-US" altLang="ko-KR" sz="2000" b="1" dirty="0" smtClean="0">
                <a:solidFill>
                  <a:srgbClr val="7030A0"/>
                </a:solidFill>
              </a:rPr>
              <a:t>, </a:t>
            </a:r>
            <a:r>
              <a:rPr lang="ko-KR" altLang="en-US" sz="2000" b="1" dirty="0" smtClean="0">
                <a:solidFill>
                  <a:srgbClr val="7030A0"/>
                </a:solidFill>
              </a:rPr>
              <a:t>공동판매 등 다각적인 대응을 촉진하는 계기가 될 것임</a:t>
            </a:r>
          </a:p>
        </p:txBody>
      </p:sp>
      <p:sp>
        <p:nvSpPr>
          <p:cNvPr id="27" name="모서리가 둥근 직사각형 26"/>
          <p:cNvSpPr/>
          <p:nvPr/>
        </p:nvSpPr>
        <p:spPr>
          <a:xfrm>
            <a:off x="467544" y="1412776"/>
            <a:ext cx="8064896" cy="129614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b="1" dirty="0" smtClean="0">
                <a:solidFill>
                  <a:schemeClr val="tx2">
                    <a:lumMod val="50000"/>
                  </a:schemeClr>
                </a:solidFill>
              </a:rPr>
              <a:t>협동조합은 경제영역에서의 주민들의 민주적 참여와 협동을 </a:t>
            </a:r>
            <a:endParaRPr lang="en-US" altLang="ko-KR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ko-KR" altLang="en-US" sz="2000" b="1" dirty="0" smtClean="0">
                <a:solidFill>
                  <a:schemeClr val="tx2">
                    <a:lumMod val="50000"/>
                  </a:schemeClr>
                </a:solidFill>
              </a:rPr>
              <a:t>촉진함으로써 좋은 일터 만들기와 경제민주화에 기여할 것이다</a:t>
            </a:r>
            <a:r>
              <a:rPr lang="en-US" altLang="ko-KR" sz="2000" b="1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  <a:p>
            <a:r>
              <a:rPr lang="en-US" altLang="ko-KR" sz="2000" b="1" dirty="0" smtClean="0">
                <a:solidFill>
                  <a:schemeClr val="tx2">
                    <a:lumMod val="50000"/>
                  </a:schemeClr>
                </a:solidFill>
              </a:rPr>
              <a:t> -&gt; </a:t>
            </a:r>
            <a:r>
              <a:rPr lang="ko-KR" altLang="en-US" sz="2000" b="1" dirty="0" smtClean="0">
                <a:solidFill>
                  <a:schemeClr val="tx2">
                    <a:lumMod val="50000"/>
                  </a:schemeClr>
                </a:solidFill>
              </a:rPr>
              <a:t>나아가 협동조합에서의 조합원 교육과 민주적 훈련은 </a:t>
            </a:r>
            <a:endParaRPr lang="en-US" altLang="ko-KR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altLang="ko-KR" sz="2000" b="1" dirty="0" smtClean="0">
                <a:solidFill>
                  <a:schemeClr val="tx2">
                    <a:lumMod val="50000"/>
                  </a:schemeClr>
                </a:solidFill>
              </a:rPr>
              <a:t>     </a:t>
            </a:r>
            <a:r>
              <a:rPr lang="ko-KR" altLang="en-US" sz="2000" b="1" dirty="0" smtClean="0">
                <a:solidFill>
                  <a:schemeClr val="tx2">
                    <a:lumMod val="50000"/>
                  </a:schemeClr>
                </a:solidFill>
              </a:rPr>
              <a:t>지방자치와 지역민주주의 활성화에도 기여한다</a:t>
            </a:r>
            <a:r>
              <a:rPr lang="en-US" altLang="ko-KR" sz="2000" b="1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endParaRPr lang="ko-KR" altLang="en-US" sz="2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B6C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827584" cy="5486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899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o-KR" altLang="en-US" sz="3600" dirty="0">
              <a:solidFill>
                <a:schemeClr val="bg1"/>
              </a:solidFill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116632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협동조합 </a:t>
            </a:r>
            <a:r>
              <a:rPr lang="en-US" altLang="ko-KR" sz="2400" b="1" dirty="0" smtClean="0"/>
              <a:t>: </a:t>
            </a:r>
            <a:r>
              <a:rPr lang="ko-KR" altLang="en-US" sz="2400" b="1" dirty="0" err="1" smtClean="0"/>
              <a:t>주목받는</a:t>
            </a:r>
            <a:r>
              <a:rPr lang="ko-KR" altLang="en-US" sz="2400" b="1" dirty="0" smtClean="0"/>
              <a:t> 이유</a:t>
            </a:r>
            <a:r>
              <a:rPr lang="en-US" altLang="ko-KR" sz="2400" b="1" dirty="0" smtClean="0"/>
              <a:t>(6)</a:t>
            </a:r>
            <a:r>
              <a:rPr lang="ko-KR" altLang="en-US" sz="2400" b="1" dirty="0" smtClean="0"/>
              <a:t> </a:t>
            </a:r>
            <a:r>
              <a:rPr lang="en-US" altLang="ko-KR" sz="2400" b="1" dirty="0" smtClean="0"/>
              <a:t>– </a:t>
            </a:r>
            <a:r>
              <a:rPr lang="ko-KR" altLang="en-US" sz="2400" b="1" dirty="0" smtClean="0"/>
              <a:t>협동조합기본법 시행</a:t>
            </a:r>
            <a:endParaRPr lang="ko-KR" altLang="en-US" sz="2400" b="1" dirty="0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395536" y="692696"/>
            <a:ext cx="8352928" cy="102179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ko-KR" altLang="en-US" sz="2000" b="1" dirty="0" smtClean="0">
                <a:solidFill>
                  <a:srgbClr val="C00000"/>
                </a:solidFill>
              </a:rPr>
              <a:t>□ 최근 사회경제 발전의 대안모델로 협동조합에 주목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(UN 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권고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)</a:t>
            </a:r>
            <a:endParaRPr lang="ko-KR" altLang="en-US" sz="20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ko-KR" altLang="en-US" sz="2000" b="1" dirty="0" smtClean="0">
                <a:solidFill>
                  <a:srgbClr val="C00000"/>
                </a:solidFill>
              </a:rPr>
              <a:t>□ 국내 협동조합에 대한 일반법이 부재하여 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8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개 </a:t>
            </a:r>
            <a:r>
              <a:rPr lang="ko-KR" altLang="en-US" sz="2000" b="1" dirty="0" err="1" smtClean="0">
                <a:solidFill>
                  <a:srgbClr val="C00000"/>
                </a:solidFill>
              </a:rPr>
              <a:t>개별법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(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농협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, 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수협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, </a:t>
            </a:r>
          </a:p>
          <a:p>
            <a:pPr>
              <a:buNone/>
            </a:pPr>
            <a:r>
              <a:rPr lang="en-US" altLang="ko-KR" sz="2000" b="1" dirty="0" smtClean="0">
                <a:solidFill>
                  <a:srgbClr val="C00000"/>
                </a:solidFill>
              </a:rPr>
              <a:t>    </a:t>
            </a:r>
            <a:r>
              <a:rPr lang="ko-KR" altLang="en-US" sz="2000" b="1" dirty="0" err="1" smtClean="0">
                <a:solidFill>
                  <a:srgbClr val="C00000"/>
                </a:solidFill>
              </a:rPr>
              <a:t>신협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 등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)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에 의한 협동조합으로 설립 분야 제한</a:t>
            </a:r>
          </a:p>
        </p:txBody>
      </p:sp>
      <p:sp>
        <p:nvSpPr>
          <p:cNvPr id="12" name="모서리가 둥근 직사각형 11"/>
          <p:cNvSpPr/>
          <p:nvPr/>
        </p:nvSpPr>
        <p:spPr>
          <a:xfrm>
            <a:off x="323528" y="2564904"/>
            <a:ext cx="8352928" cy="374441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ko-KR" b="1" dirty="0" smtClean="0">
                <a:solidFill>
                  <a:srgbClr val="000000"/>
                </a:solidFill>
                <a:latin typeface="+mn-ea"/>
                <a:cs typeface="한컴돋움" pitchFamily="18" charset="2"/>
              </a:rPr>
              <a:t>○ 협동조합의 설립 및 </a:t>
            </a:r>
            <a:r>
              <a:rPr kumimoji="1" lang="ko-KR" altLang="en-US" b="1" dirty="0" smtClean="0">
                <a:solidFill>
                  <a:srgbClr val="000000"/>
                </a:solidFill>
                <a:latin typeface="+mn-ea"/>
                <a:cs typeface="한컴돋움" pitchFamily="18" charset="2"/>
              </a:rPr>
              <a:t>사업분야 확대</a:t>
            </a:r>
            <a:r>
              <a:rPr kumimoji="1" lang="en-US" altLang="ko-KR" b="1" dirty="0" smtClean="0">
                <a:solidFill>
                  <a:srgbClr val="000000"/>
                </a:solidFill>
                <a:latin typeface="+mn-ea"/>
                <a:cs typeface="한컴돋움" pitchFamily="18" charset="2"/>
              </a:rPr>
              <a:t>(</a:t>
            </a:r>
            <a:r>
              <a:rPr kumimoji="1" lang="ko-KR" altLang="en-US" b="1" dirty="0" smtClean="0">
                <a:solidFill>
                  <a:srgbClr val="000000"/>
                </a:solidFill>
                <a:latin typeface="+mn-ea"/>
                <a:cs typeface="한컴돋움" pitchFamily="18" charset="2"/>
              </a:rPr>
              <a:t>금융</a:t>
            </a:r>
            <a:r>
              <a:rPr kumimoji="1" lang="en-US" altLang="ko-KR" b="1" dirty="0" smtClean="0">
                <a:solidFill>
                  <a:srgbClr val="000000"/>
                </a:solidFill>
                <a:latin typeface="+mn-ea"/>
                <a:cs typeface="한컴돋움" pitchFamily="18" charset="2"/>
              </a:rPr>
              <a:t> </a:t>
            </a:r>
            <a:r>
              <a:rPr kumimoji="1" lang="ko-KR" altLang="en-US" b="1" dirty="0" smtClean="0">
                <a:solidFill>
                  <a:srgbClr val="000000"/>
                </a:solidFill>
                <a:latin typeface="+mn-ea"/>
                <a:cs typeface="한컴돋움" pitchFamily="18" charset="2"/>
              </a:rPr>
              <a:t>및 보험업 제외</a:t>
            </a:r>
            <a:r>
              <a:rPr kumimoji="1" lang="en-US" altLang="ko-KR" b="1" dirty="0" smtClean="0">
                <a:solidFill>
                  <a:srgbClr val="000000"/>
                </a:solidFill>
                <a:latin typeface="+mn-ea"/>
                <a:cs typeface="한컴돋움" pitchFamily="18" charset="2"/>
              </a:rPr>
              <a:t>)</a:t>
            </a:r>
            <a:endParaRPr kumimoji="1" lang="ko-KR" altLang="ko-KR" b="1" dirty="0" smtClean="0">
              <a:solidFill>
                <a:schemeClr val="tx1"/>
              </a:solidFill>
              <a:latin typeface="+mn-ea"/>
              <a:cs typeface="한컴돋움" pitchFamily="18" charset="2"/>
            </a:endParaRPr>
          </a:p>
          <a:p>
            <a:pPr lvl="0"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kumimoji="1" lang="en-US" altLang="ko-KR" b="1" dirty="0" smtClean="0">
              <a:solidFill>
                <a:srgbClr val="000000"/>
              </a:solidFill>
              <a:latin typeface="+mn-ea"/>
              <a:cs typeface="한컴돋움" pitchFamily="18" charset="2"/>
            </a:endParaRPr>
          </a:p>
          <a:p>
            <a:pPr lvl="0"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ko-KR" b="1" dirty="0" smtClean="0">
                <a:solidFill>
                  <a:srgbClr val="000000"/>
                </a:solidFill>
                <a:latin typeface="+mn-ea"/>
                <a:cs typeface="한컴돋움" pitchFamily="18" charset="2"/>
              </a:rPr>
              <a:t>○ </a:t>
            </a:r>
            <a:r>
              <a:rPr kumimoji="1" lang="ko-KR" altLang="en-US" b="1" dirty="0" smtClean="0">
                <a:solidFill>
                  <a:srgbClr val="000000"/>
                </a:solidFill>
                <a:latin typeface="+mn-ea"/>
                <a:cs typeface="한컴돋움" pitchFamily="18" charset="2"/>
              </a:rPr>
              <a:t>협동조합 설립 기준 완화 </a:t>
            </a:r>
            <a:r>
              <a:rPr kumimoji="1" lang="en-US" altLang="ko-KR" b="1" dirty="0" smtClean="0">
                <a:solidFill>
                  <a:srgbClr val="000000"/>
                </a:solidFill>
                <a:latin typeface="+mn-ea"/>
                <a:cs typeface="한컴돋움" pitchFamily="18" charset="2"/>
              </a:rPr>
              <a:t>: </a:t>
            </a:r>
            <a:r>
              <a:rPr kumimoji="1" lang="ko-KR" altLang="en-US" b="1" dirty="0" smtClean="0">
                <a:solidFill>
                  <a:srgbClr val="000000"/>
                </a:solidFill>
                <a:latin typeface="+mn-ea"/>
                <a:cs typeface="한컴돋움" pitchFamily="18" charset="2"/>
              </a:rPr>
              <a:t>최저출자금 기준 </a:t>
            </a:r>
            <a:r>
              <a:rPr kumimoji="1" lang="ko-KR" altLang="en-US" b="1" dirty="0" err="1" smtClean="0">
                <a:solidFill>
                  <a:srgbClr val="000000"/>
                </a:solidFill>
                <a:latin typeface="+mn-ea"/>
                <a:cs typeface="한컴돋움" pitchFamily="18" charset="2"/>
              </a:rPr>
              <a:t>미규정</a:t>
            </a:r>
            <a:r>
              <a:rPr kumimoji="1" lang="en-US" altLang="ko-KR" b="1" dirty="0" smtClean="0">
                <a:solidFill>
                  <a:srgbClr val="000000"/>
                </a:solidFill>
                <a:latin typeface="+mn-ea"/>
                <a:cs typeface="한컴돋움" pitchFamily="18" charset="2"/>
              </a:rPr>
              <a:t>, </a:t>
            </a:r>
          </a:p>
          <a:p>
            <a:pPr lvl="0"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b="1" dirty="0" smtClean="0">
                <a:solidFill>
                  <a:srgbClr val="000000"/>
                </a:solidFill>
                <a:latin typeface="+mn-ea"/>
                <a:cs typeface="한컴돋움" pitchFamily="18" charset="2"/>
              </a:rPr>
              <a:t>                             5</a:t>
            </a:r>
            <a:r>
              <a:rPr kumimoji="1" lang="ko-KR" altLang="en-US" b="1" dirty="0" smtClean="0">
                <a:solidFill>
                  <a:srgbClr val="000000"/>
                </a:solidFill>
                <a:latin typeface="+mn-ea"/>
                <a:cs typeface="한컴돋움" pitchFamily="18" charset="2"/>
              </a:rPr>
              <a:t>인 이상 발기인</a:t>
            </a:r>
            <a:r>
              <a:rPr kumimoji="1" lang="en-US" altLang="ko-KR" b="1" dirty="0" smtClean="0">
                <a:solidFill>
                  <a:srgbClr val="000000"/>
                </a:solidFill>
                <a:latin typeface="+mn-ea"/>
                <a:cs typeface="한컴돋움" pitchFamily="18" charset="2"/>
              </a:rPr>
              <a:t>, </a:t>
            </a:r>
            <a:r>
              <a:rPr kumimoji="1" lang="ko-KR" altLang="en-US" b="1" dirty="0" smtClean="0">
                <a:solidFill>
                  <a:srgbClr val="000000"/>
                </a:solidFill>
                <a:latin typeface="+mn-ea"/>
                <a:cs typeface="한컴돋움" pitchFamily="18" charset="2"/>
              </a:rPr>
              <a:t>주무부처 신고</a:t>
            </a:r>
            <a:r>
              <a:rPr kumimoji="1" lang="ko-KR" altLang="ko-KR" b="1" dirty="0" smtClean="0">
                <a:solidFill>
                  <a:srgbClr val="000000"/>
                </a:solidFill>
                <a:latin typeface="+mn-ea"/>
                <a:cs typeface="한컴돋움" pitchFamily="18" charset="2"/>
              </a:rPr>
              <a:t>  </a:t>
            </a:r>
            <a:endParaRPr kumimoji="1" lang="ko-KR" altLang="ko-KR" b="1" dirty="0" smtClean="0">
              <a:solidFill>
                <a:schemeClr val="tx1"/>
              </a:solidFill>
              <a:latin typeface="+mn-ea"/>
              <a:cs typeface="한컴돋움" pitchFamily="18" charset="2"/>
            </a:endParaRPr>
          </a:p>
          <a:p>
            <a:pPr lvl="0"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kumimoji="1" lang="en-US" altLang="ko-KR" b="1" dirty="0" smtClean="0">
              <a:solidFill>
                <a:srgbClr val="000000"/>
              </a:solidFill>
              <a:latin typeface="+mn-ea"/>
              <a:cs typeface="한컴돋움" pitchFamily="18" charset="2"/>
            </a:endParaRPr>
          </a:p>
          <a:p>
            <a:pPr lvl="0"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ko-KR" b="1" dirty="0" smtClean="0">
                <a:solidFill>
                  <a:srgbClr val="000000"/>
                </a:solidFill>
                <a:latin typeface="+mn-ea"/>
                <a:cs typeface="한컴돋움" pitchFamily="18" charset="2"/>
              </a:rPr>
              <a:t>○ 협동조합 조직간 사업연합</a:t>
            </a:r>
            <a:r>
              <a:rPr kumimoji="1" lang="en-US" altLang="ko-KR" b="1" dirty="0" smtClean="0">
                <a:solidFill>
                  <a:srgbClr val="000000"/>
                </a:solidFill>
                <a:latin typeface="+mn-ea"/>
                <a:cs typeface="한컴돋움" pitchFamily="18" charset="2"/>
              </a:rPr>
              <a:t> </a:t>
            </a:r>
            <a:r>
              <a:rPr kumimoji="1" lang="ko-KR" altLang="en-US" b="1" dirty="0" smtClean="0">
                <a:solidFill>
                  <a:srgbClr val="000000"/>
                </a:solidFill>
                <a:latin typeface="+mn-ea"/>
                <a:cs typeface="한컴돋움" pitchFamily="18" charset="2"/>
              </a:rPr>
              <a:t>가능</a:t>
            </a:r>
            <a:r>
              <a:rPr kumimoji="1" lang="en-US" altLang="ko-KR" b="1" dirty="0" smtClean="0">
                <a:solidFill>
                  <a:srgbClr val="000000"/>
                </a:solidFill>
                <a:latin typeface="+mn-ea"/>
                <a:cs typeface="한컴돋움" pitchFamily="18" charset="2"/>
              </a:rPr>
              <a:t>(3</a:t>
            </a:r>
            <a:r>
              <a:rPr kumimoji="1" lang="ko-KR" altLang="en-US" b="1" dirty="0" smtClean="0">
                <a:solidFill>
                  <a:srgbClr val="000000"/>
                </a:solidFill>
                <a:latin typeface="+mn-ea"/>
                <a:cs typeface="한컴돋움" pitchFamily="18" charset="2"/>
              </a:rPr>
              <a:t>개 이상</a:t>
            </a:r>
            <a:r>
              <a:rPr kumimoji="1" lang="en-US" altLang="ko-KR" b="1" dirty="0" smtClean="0">
                <a:solidFill>
                  <a:srgbClr val="000000"/>
                </a:solidFill>
                <a:latin typeface="+mn-ea"/>
                <a:cs typeface="한컴돋움" pitchFamily="18" charset="2"/>
              </a:rPr>
              <a:t>)</a:t>
            </a:r>
            <a:r>
              <a:rPr kumimoji="1" lang="ko-KR" altLang="ko-KR" b="1" dirty="0" smtClean="0">
                <a:solidFill>
                  <a:srgbClr val="000000"/>
                </a:solidFill>
                <a:latin typeface="+mn-ea"/>
                <a:cs typeface="한컴돋움" pitchFamily="18" charset="2"/>
              </a:rPr>
              <a:t> → 자립기반 강화</a:t>
            </a:r>
            <a:endParaRPr kumimoji="1" lang="ko-KR" altLang="ko-KR" b="1" dirty="0" smtClean="0">
              <a:solidFill>
                <a:schemeClr val="tx1"/>
              </a:solidFill>
              <a:latin typeface="+mn-ea"/>
              <a:cs typeface="한컴돋움" pitchFamily="18" charset="2"/>
            </a:endParaRPr>
          </a:p>
          <a:p>
            <a:pPr lvl="0"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kumimoji="1" lang="ko-KR" altLang="ko-KR" b="1" dirty="0" smtClean="0">
              <a:solidFill>
                <a:schemeClr val="tx1"/>
              </a:solidFill>
              <a:latin typeface="+mn-ea"/>
              <a:cs typeface="한컴돋움" pitchFamily="18" charset="2"/>
            </a:endParaRPr>
          </a:p>
          <a:p>
            <a:pPr lvl="0"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ko-KR" b="1" dirty="0" smtClean="0">
                <a:solidFill>
                  <a:srgbClr val="000000"/>
                </a:solidFill>
                <a:latin typeface="+mn-ea"/>
                <a:cs typeface="한컴돋움" pitchFamily="18" charset="2"/>
              </a:rPr>
              <a:t>○ </a:t>
            </a:r>
            <a:r>
              <a:rPr kumimoji="1" lang="ko-KR" altLang="en-US" b="1" dirty="0" smtClean="0">
                <a:solidFill>
                  <a:srgbClr val="000000"/>
                </a:solidFill>
                <a:latin typeface="+mn-ea"/>
                <a:cs typeface="한컴돋움" pitchFamily="18" charset="2"/>
              </a:rPr>
              <a:t>사회적 협동조합</a:t>
            </a:r>
            <a:r>
              <a:rPr kumimoji="1" lang="en-US" altLang="ko-KR" b="1" dirty="0" smtClean="0">
                <a:solidFill>
                  <a:srgbClr val="000000"/>
                </a:solidFill>
                <a:latin typeface="+mn-ea"/>
                <a:cs typeface="한컴돋움" pitchFamily="18" charset="2"/>
              </a:rPr>
              <a:t>(</a:t>
            </a:r>
            <a:r>
              <a:rPr kumimoji="1" lang="ko-KR" altLang="en-US" b="1" dirty="0" smtClean="0">
                <a:solidFill>
                  <a:srgbClr val="000000"/>
                </a:solidFill>
                <a:latin typeface="+mn-ea"/>
                <a:cs typeface="한컴돋움" pitchFamily="18" charset="2"/>
              </a:rPr>
              <a:t>비영리법인 인가</a:t>
            </a:r>
            <a:r>
              <a:rPr kumimoji="1" lang="en-US" altLang="ko-KR" b="1" dirty="0" smtClean="0">
                <a:solidFill>
                  <a:srgbClr val="000000"/>
                </a:solidFill>
                <a:latin typeface="+mn-ea"/>
                <a:cs typeface="한컴돋움" pitchFamily="18" charset="2"/>
              </a:rPr>
              <a:t>)</a:t>
            </a:r>
            <a:r>
              <a:rPr kumimoji="1" lang="ko-KR" altLang="en-US" b="1" dirty="0" smtClean="0">
                <a:solidFill>
                  <a:srgbClr val="000000"/>
                </a:solidFill>
                <a:latin typeface="+mn-ea"/>
                <a:cs typeface="한컴돋움" pitchFamily="18" charset="2"/>
              </a:rPr>
              <a:t>의 설립 가능</a:t>
            </a:r>
            <a:endParaRPr kumimoji="1" lang="en-US" altLang="ko-KR" b="1" dirty="0" smtClean="0">
              <a:solidFill>
                <a:srgbClr val="000000"/>
              </a:solidFill>
              <a:latin typeface="+mn-ea"/>
              <a:cs typeface="한컴돋움" pitchFamily="18" charset="2"/>
            </a:endParaRPr>
          </a:p>
          <a:p>
            <a:pPr lvl="0"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b="1" dirty="0" smtClean="0">
                <a:solidFill>
                  <a:srgbClr val="000000"/>
                </a:solidFill>
                <a:latin typeface="+mn-ea"/>
                <a:cs typeface="한컴돋움" pitchFamily="18" charset="2"/>
              </a:rPr>
              <a:t>  </a:t>
            </a:r>
          </a:p>
          <a:p>
            <a:pPr lvl="0"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ko-KR" b="1" dirty="0" smtClean="0">
                <a:solidFill>
                  <a:srgbClr val="000000"/>
                </a:solidFill>
                <a:latin typeface="+mn-ea"/>
                <a:cs typeface="한컴돋움" pitchFamily="18" charset="2"/>
              </a:rPr>
              <a:t>○ </a:t>
            </a:r>
            <a:r>
              <a:rPr kumimoji="1" lang="en-US" altLang="ko-KR" b="1" dirty="0" smtClean="0">
                <a:solidFill>
                  <a:srgbClr val="000000"/>
                </a:solidFill>
                <a:latin typeface="+mn-ea"/>
                <a:cs typeface="한컴돋움" pitchFamily="18" charset="2"/>
              </a:rPr>
              <a:t>(</a:t>
            </a:r>
            <a:r>
              <a:rPr kumimoji="1" lang="ko-KR" altLang="en-US" b="1" dirty="0" err="1" smtClean="0">
                <a:solidFill>
                  <a:srgbClr val="000000"/>
                </a:solidFill>
                <a:latin typeface="+mn-ea"/>
                <a:cs typeface="한컴돋움" pitchFamily="18" charset="2"/>
              </a:rPr>
              <a:t>사회적협동조합</a:t>
            </a:r>
            <a:r>
              <a:rPr kumimoji="1" lang="en-US" altLang="ko-KR" b="1" dirty="0" smtClean="0">
                <a:solidFill>
                  <a:srgbClr val="000000"/>
                </a:solidFill>
                <a:latin typeface="+mn-ea"/>
                <a:cs typeface="한컴돋움" pitchFamily="18" charset="2"/>
              </a:rPr>
              <a:t>)</a:t>
            </a:r>
            <a:r>
              <a:rPr kumimoji="1" lang="ko-KR" altLang="en-US" b="1" dirty="0" smtClean="0">
                <a:solidFill>
                  <a:srgbClr val="000000"/>
                </a:solidFill>
                <a:latin typeface="+mn-ea"/>
                <a:cs typeface="한컴돋움" pitchFamily="18" charset="2"/>
              </a:rPr>
              <a:t> 소액대출과 상호부조를 위한 공제활동 가능</a:t>
            </a:r>
            <a:endParaRPr kumimoji="1" lang="en-US" altLang="ko-KR" b="1" dirty="0" smtClean="0">
              <a:solidFill>
                <a:srgbClr val="000000"/>
              </a:solidFill>
              <a:latin typeface="+mn-ea"/>
              <a:cs typeface="한컴돋움" pitchFamily="18" charset="2"/>
            </a:endParaRPr>
          </a:p>
          <a:p>
            <a:pPr lvl="0"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kumimoji="1" lang="en-US" altLang="ko-KR" b="1" dirty="0" smtClean="0">
              <a:solidFill>
                <a:srgbClr val="000000"/>
              </a:solidFill>
              <a:latin typeface="+mn-ea"/>
              <a:cs typeface="한컴돋움" pitchFamily="18" charset="2"/>
            </a:endParaRPr>
          </a:p>
          <a:p>
            <a:pPr lvl="0"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ko-KR" b="1" dirty="0" smtClean="0">
                <a:solidFill>
                  <a:srgbClr val="000000"/>
                </a:solidFill>
                <a:latin typeface="+mn-ea"/>
                <a:cs typeface="한컴돋움" pitchFamily="18" charset="2"/>
              </a:rPr>
              <a:t>○</a:t>
            </a:r>
            <a:r>
              <a:rPr kumimoji="1" lang="en-US" altLang="ko-KR" b="1" dirty="0" smtClean="0">
                <a:solidFill>
                  <a:srgbClr val="000000"/>
                </a:solidFill>
                <a:latin typeface="+mn-ea"/>
                <a:cs typeface="한컴돋움" pitchFamily="18" charset="2"/>
              </a:rPr>
              <a:t> </a:t>
            </a:r>
            <a:r>
              <a:rPr kumimoji="1" lang="ko-KR" altLang="ko-KR" b="1" dirty="0" smtClean="0">
                <a:solidFill>
                  <a:srgbClr val="000000"/>
                </a:solidFill>
                <a:latin typeface="+mn-ea"/>
                <a:cs typeface="한컴돋움" pitchFamily="18" charset="2"/>
              </a:rPr>
              <a:t>서민경제</a:t>
            </a:r>
            <a:r>
              <a:rPr kumimoji="1" lang="ko-KR" altLang="en-US" b="1" dirty="0" smtClean="0">
                <a:solidFill>
                  <a:srgbClr val="000000"/>
                </a:solidFill>
                <a:latin typeface="+mn-ea"/>
                <a:cs typeface="한컴돋움" pitchFamily="18" charset="2"/>
              </a:rPr>
              <a:t> 및 지역순환경제 </a:t>
            </a:r>
            <a:r>
              <a:rPr kumimoji="1" lang="ko-KR" altLang="ko-KR" b="1" dirty="0" smtClean="0">
                <a:solidFill>
                  <a:srgbClr val="000000"/>
                </a:solidFill>
                <a:latin typeface="+mn-ea"/>
                <a:cs typeface="한컴돋움" pitchFamily="18" charset="2"/>
              </a:rPr>
              <a:t>활성화, 좋은 일자리 창출에 기여</a:t>
            </a:r>
            <a:endParaRPr kumimoji="1" lang="ko-KR" altLang="ko-KR" b="1" dirty="0" smtClean="0">
              <a:solidFill>
                <a:schemeClr val="tx1"/>
              </a:solidFill>
              <a:latin typeface="+mn-ea"/>
              <a:cs typeface="한컴돋움" pitchFamily="18" charset="2"/>
            </a:endParaRPr>
          </a:p>
        </p:txBody>
      </p:sp>
      <p:sp>
        <p:nvSpPr>
          <p:cNvPr id="14" name="아래쪽 화살표 13"/>
          <p:cNvSpPr/>
          <p:nvPr/>
        </p:nvSpPr>
        <p:spPr>
          <a:xfrm>
            <a:off x="3707904" y="1844824"/>
            <a:ext cx="1008112" cy="642942"/>
          </a:xfrm>
          <a:prstGeom prst="downArrow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B6C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827584" cy="5486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899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o-KR" altLang="en-US" sz="3600" dirty="0">
              <a:solidFill>
                <a:schemeClr val="bg1"/>
              </a:solidFill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116632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협동조합 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err="1" smtClean="0"/>
              <a:t>주목받는</a:t>
            </a:r>
            <a:r>
              <a:rPr lang="ko-KR" altLang="en-US" sz="2400" b="1" dirty="0" smtClean="0"/>
              <a:t> 이유</a:t>
            </a:r>
            <a:r>
              <a:rPr lang="en-US" altLang="ko-KR" sz="2400" b="1" dirty="0" smtClean="0"/>
              <a:t>(6) – </a:t>
            </a:r>
            <a:r>
              <a:rPr lang="ko-KR" altLang="en-US" sz="2400" b="1" dirty="0" smtClean="0"/>
              <a:t>협동조합 기본법 시행</a:t>
            </a:r>
            <a:endParaRPr lang="ko-KR" altLang="en-US" sz="2400" b="1" dirty="0"/>
          </a:p>
        </p:txBody>
      </p:sp>
      <p:sp>
        <p:nvSpPr>
          <p:cNvPr id="14" name="직사각형 13"/>
          <p:cNvSpPr/>
          <p:nvPr/>
        </p:nvSpPr>
        <p:spPr>
          <a:xfrm>
            <a:off x="0" y="548680"/>
            <a:ext cx="9144000" cy="63093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1" name="내용 개체 틀 3"/>
          <p:cNvGraphicFramePr>
            <a:graphicFrameLocks noGrp="1"/>
          </p:cNvGraphicFramePr>
          <p:nvPr>
            <p:ph idx="1"/>
          </p:nvPr>
        </p:nvGraphicFramePr>
        <p:xfrm>
          <a:off x="395536" y="692975"/>
          <a:ext cx="8136905" cy="5688353"/>
        </p:xfrm>
        <a:graphic>
          <a:graphicData uri="http://schemas.openxmlformats.org/drawingml/2006/table">
            <a:tbl>
              <a:tblPr/>
              <a:tblGrid>
                <a:gridCol w="965735"/>
                <a:gridCol w="965735"/>
                <a:gridCol w="965735"/>
                <a:gridCol w="965735"/>
                <a:gridCol w="965735"/>
                <a:gridCol w="934115"/>
                <a:gridCol w="704190"/>
                <a:gridCol w="704190"/>
                <a:gridCol w="965735"/>
              </a:tblGrid>
              <a:tr h="3400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4485" marR="14485" marT="14485" marB="14485" anchor="ctr">
                    <a:lnL>
                      <a:noFill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>
                          <a:solidFill>
                            <a:srgbClr val="000000"/>
                          </a:solidFill>
                          <a:latin typeface="HY헤드라인M"/>
                        </a:rPr>
                        <a:t>상 법</a:t>
                      </a:r>
                      <a:endParaRPr lang="ko-KR" altLang="en-US" sz="8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4485" marR="14485" marT="14485" marB="14485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>
                          <a:solidFill>
                            <a:srgbClr val="0000FF"/>
                          </a:solidFill>
                          <a:latin typeface="HY헤드라인M"/>
                        </a:rPr>
                        <a:t>협동조합기본법</a:t>
                      </a:r>
                      <a:endParaRPr lang="ko-KR" altLang="en-US" sz="8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4485" marR="14485" marT="14485" marB="14485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>
                          <a:solidFill>
                            <a:srgbClr val="000000"/>
                          </a:solidFill>
                          <a:latin typeface="HY헤드라인M"/>
                        </a:rPr>
                        <a:t>민 법</a:t>
                      </a:r>
                      <a:endParaRPr lang="ko-KR" altLang="en-US" sz="8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4485" marR="14485" marT="14485" marB="14485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20782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한양중고딕"/>
                        </a:rPr>
                        <a:t>구분</a:t>
                      </a:r>
                      <a:endParaRPr lang="ko-KR" altLang="en-US" sz="8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4485" marR="14485" marT="14485" marB="14485" anchor="ctr">
                    <a:lnL>
                      <a:noFill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한양중고딕"/>
                        </a:rPr>
                        <a:t>주식회사</a:t>
                      </a:r>
                      <a:endParaRPr lang="ko-KR" altLang="en-US" sz="8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4485" marR="14485" marT="14485" marB="14485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한양중고딕"/>
                        </a:rPr>
                        <a:t>유한회사</a:t>
                      </a:r>
                      <a:endParaRPr lang="ko-KR" altLang="en-US" sz="8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4485" marR="14485" marT="14485" marB="1448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한양중고딕"/>
                        </a:rPr>
                        <a:t>유한책임회사</a:t>
                      </a:r>
                      <a:endParaRPr lang="ko-KR" altLang="en-US" sz="8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4485" marR="14485" marT="14485" marB="1448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한양중고딕"/>
                        </a:rPr>
                        <a:t>합명회사</a:t>
                      </a:r>
                      <a:endParaRPr lang="ko-KR" altLang="en-US" sz="8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4485" marR="14485" marT="14485" marB="1448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한양중고딕"/>
                        </a:rPr>
                        <a:t>합자회사</a:t>
                      </a:r>
                      <a:endParaRPr lang="ko-KR" altLang="en-US" sz="8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4485" marR="14485" marT="14485" marB="1448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>
                          <a:solidFill>
                            <a:srgbClr val="0000FF"/>
                          </a:solidFill>
                          <a:latin typeface="한양중고딕"/>
                        </a:rPr>
                        <a:t>협 동 조 합</a:t>
                      </a:r>
                      <a:endParaRPr lang="ko-KR" altLang="en-US" sz="8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4485" marR="14485" marT="14485" marB="14485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한양중고딕"/>
                        </a:rPr>
                        <a:t>사단법인</a:t>
                      </a:r>
                      <a:endParaRPr lang="ko-KR" altLang="en-US" sz="8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4485" marR="14485" marT="14485" marB="14485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78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>
                          <a:solidFill>
                            <a:srgbClr val="0000FF"/>
                          </a:solidFill>
                          <a:latin typeface="한양중고딕"/>
                        </a:rPr>
                        <a:t>일반</a:t>
                      </a:r>
                      <a:endParaRPr lang="ko-KR" altLang="en-US" sz="8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4485" marR="14485" marT="14485" marB="14485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>
                          <a:solidFill>
                            <a:srgbClr val="0000FF"/>
                          </a:solidFill>
                          <a:latin typeface="한양중고딕"/>
                        </a:rPr>
                        <a:t>사회적</a:t>
                      </a:r>
                      <a:endParaRPr lang="ko-KR" altLang="en-US" sz="8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4485" marR="14485" marT="14485" marB="14485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6170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282828"/>
                          </a:solidFill>
                          <a:latin typeface="한양중고딕"/>
                        </a:rPr>
                        <a:t>사업</a:t>
                      </a:r>
                      <a:endParaRPr lang="ko-KR" altLang="en-US" sz="80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282828"/>
                          </a:solidFill>
                          <a:latin typeface="한양중고딕"/>
                        </a:rPr>
                        <a:t>목적</a:t>
                      </a:r>
                      <a:endParaRPr lang="ko-KR" altLang="en-US" sz="8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4485" marR="14485" marT="14485" marB="14485" anchor="ctr">
                    <a:lnL>
                      <a:noFill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한양중고딕"/>
                        </a:rPr>
                        <a:t>이윤 극대화</a:t>
                      </a:r>
                      <a:endParaRPr lang="ko-KR" altLang="en-US" sz="8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4485" marR="14485" marT="14485" marB="14485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0000FF"/>
                          </a:solidFill>
                          <a:latin typeface="한양중고딕"/>
                        </a:rPr>
                        <a:t>조합원 실익증진</a:t>
                      </a:r>
                      <a:endParaRPr lang="ko-KR" altLang="en-US" sz="8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4485" marR="14485" marT="14485" marB="14485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한양중고딕"/>
                        </a:rPr>
                        <a:t>공 익</a:t>
                      </a:r>
                      <a:endParaRPr lang="ko-KR" altLang="en-US" sz="8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4485" marR="14485" marT="14485" marB="14485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0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282828"/>
                          </a:solidFill>
                          <a:latin typeface="한양중고딕"/>
                        </a:rPr>
                        <a:t>운영</a:t>
                      </a:r>
                      <a:endParaRPr lang="ko-KR" altLang="en-US" sz="80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282828"/>
                          </a:solidFill>
                          <a:latin typeface="한양중고딕"/>
                        </a:rPr>
                        <a:t>방식</a:t>
                      </a:r>
                      <a:endParaRPr lang="ko-KR" altLang="en-US" sz="8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4485" marR="14485" marT="14485" marB="14485" anchor="ctr">
                    <a:lnL>
                      <a:noFill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>
                          <a:solidFill>
                            <a:srgbClr val="000000"/>
                          </a:solidFill>
                          <a:latin typeface="한양중고딕"/>
                          <a:ea typeface="한양중고딕"/>
                        </a:rPr>
                        <a:t>1</a:t>
                      </a: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한양중고딕"/>
                          <a:ea typeface="한양중고딕"/>
                        </a:rPr>
                        <a:t>주 </a:t>
                      </a:r>
                      <a:r>
                        <a:rPr lang="en-US" altLang="ko-KR" sz="1000">
                          <a:solidFill>
                            <a:srgbClr val="000000"/>
                          </a:solidFill>
                          <a:latin typeface="한양중고딕"/>
                          <a:ea typeface="한양중고딕"/>
                        </a:rPr>
                        <a:t>1</a:t>
                      </a: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한양중고딕"/>
                          <a:ea typeface="한양중고딕"/>
                        </a:rPr>
                        <a:t>표</a:t>
                      </a:r>
                      <a:endParaRPr lang="ko-KR" altLang="en-US" sz="8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4485" marR="14485" marT="14485" marB="14485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>
                          <a:solidFill>
                            <a:srgbClr val="000000"/>
                          </a:solidFill>
                          <a:latin typeface="한양중고딕"/>
                          <a:ea typeface="한양중고딕"/>
                        </a:rPr>
                        <a:t>1</a:t>
                      </a: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한양중고딕"/>
                          <a:ea typeface="한양중고딕"/>
                        </a:rPr>
                        <a:t>좌 </a:t>
                      </a:r>
                      <a:r>
                        <a:rPr lang="en-US" altLang="ko-KR" sz="1000">
                          <a:solidFill>
                            <a:srgbClr val="000000"/>
                          </a:solidFill>
                          <a:latin typeface="한양중고딕"/>
                          <a:ea typeface="한양중고딕"/>
                        </a:rPr>
                        <a:t>1</a:t>
                      </a: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한양중고딕"/>
                          <a:ea typeface="한양중고딕"/>
                        </a:rPr>
                        <a:t>표</a:t>
                      </a:r>
                      <a:endParaRPr lang="ko-KR" altLang="en-US" sz="8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4485" marR="14485" marT="14485" marB="1448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>
                          <a:solidFill>
                            <a:srgbClr val="000000"/>
                          </a:solidFill>
                          <a:latin typeface="한양중고딕"/>
                          <a:ea typeface="한양중고딕"/>
                        </a:rPr>
                        <a:t>1</a:t>
                      </a: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한양중고딕"/>
                          <a:ea typeface="한양중고딕"/>
                        </a:rPr>
                        <a:t>인 </a:t>
                      </a:r>
                      <a:r>
                        <a:rPr lang="en-US" altLang="ko-KR" sz="1000">
                          <a:solidFill>
                            <a:srgbClr val="000000"/>
                          </a:solidFill>
                          <a:latin typeface="한양중고딕"/>
                          <a:ea typeface="한양중고딕"/>
                        </a:rPr>
                        <a:t>1</a:t>
                      </a: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한양중고딕"/>
                          <a:ea typeface="한양중고딕"/>
                        </a:rPr>
                        <a:t>표</a:t>
                      </a:r>
                      <a:endParaRPr lang="ko-KR" altLang="en-US" sz="8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4485" marR="14485" marT="14485" marB="1448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>
                          <a:solidFill>
                            <a:srgbClr val="0000FF"/>
                          </a:solidFill>
                          <a:latin typeface="한양중고딕"/>
                          <a:ea typeface="한양중고딕"/>
                        </a:rPr>
                        <a:t>1</a:t>
                      </a:r>
                      <a:r>
                        <a:rPr lang="ko-KR" altLang="en-US" sz="1000">
                          <a:solidFill>
                            <a:srgbClr val="0000FF"/>
                          </a:solidFill>
                          <a:latin typeface="한양중고딕"/>
                          <a:ea typeface="한양중고딕"/>
                        </a:rPr>
                        <a:t>인 </a:t>
                      </a:r>
                      <a:r>
                        <a:rPr lang="en-US" altLang="ko-KR" sz="1000">
                          <a:solidFill>
                            <a:srgbClr val="0000FF"/>
                          </a:solidFill>
                          <a:latin typeface="한양중고딕"/>
                          <a:ea typeface="한양중고딕"/>
                        </a:rPr>
                        <a:t>1</a:t>
                      </a:r>
                      <a:r>
                        <a:rPr lang="ko-KR" altLang="en-US" sz="1000">
                          <a:solidFill>
                            <a:srgbClr val="0000FF"/>
                          </a:solidFill>
                          <a:latin typeface="한양중고딕"/>
                          <a:ea typeface="한양중고딕"/>
                        </a:rPr>
                        <a:t>표</a:t>
                      </a:r>
                      <a:endParaRPr lang="ko-KR" altLang="en-US" sz="8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4485" marR="14485" marT="14485" marB="14485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한양중고딕"/>
                          <a:ea typeface="한양중고딕"/>
                        </a:rPr>
                        <a:t>1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한양중고딕"/>
                          <a:ea typeface="한양중고딕"/>
                        </a:rPr>
                        <a:t>인 </a:t>
                      </a:r>
                      <a:r>
                        <a:rPr lang="en-US" altLang="ko-KR" sz="1000" dirty="0">
                          <a:solidFill>
                            <a:srgbClr val="000000"/>
                          </a:solidFill>
                          <a:latin typeface="한양중고딕"/>
                          <a:ea typeface="한양중고딕"/>
                        </a:rPr>
                        <a:t>1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한양중고딕"/>
                          <a:ea typeface="한양중고딕"/>
                        </a:rPr>
                        <a:t>표</a:t>
                      </a:r>
                      <a:endParaRPr lang="ko-KR" altLang="en-US" sz="8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4485" marR="14485" marT="14485" marB="14485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0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282828"/>
                          </a:solidFill>
                          <a:latin typeface="한양중고딕"/>
                        </a:rPr>
                        <a:t>설립</a:t>
                      </a:r>
                      <a:endParaRPr lang="ko-KR" altLang="en-US" sz="80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282828"/>
                          </a:solidFill>
                          <a:latin typeface="한양중고딕"/>
                        </a:rPr>
                        <a:t>방식</a:t>
                      </a:r>
                      <a:endParaRPr lang="ko-KR" altLang="en-US" sz="8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4485" marR="14485" marT="14485" marB="14485" anchor="ctr">
                    <a:lnL>
                      <a:noFill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한양중고딕"/>
                        </a:rPr>
                        <a:t>신고제</a:t>
                      </a:r>
                      <a:endParaRPr lang="ko-KR" altLang="en-US" sz="8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4485" marR="14485" marT="14485" marB="14485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0000FF"/>
                          </a:solidFill>
                          <a:latin typeface="한양중고딕"/>
                        </a:rPr>
                        <a:t>신고</a:t>
                      </a:r>
                      <a:r>
                        <a:rPr lang="en-US" altLang="ko-KR" sz="1000">
                          <a:solidFill>
                            <a:srgbClr val="0000FF"/>
                          </a:solidFill>
                          <a:latin typeface="한양중고딕"/>
                        </a:rPr>
                        <a:t>(</a:t>
                      </a:r>
                      <a:r>
                        <a:rPr lang="ko-KR" altLang="en-US" sz="1000">
                          <a:solidFill>
                            <a:srgbClr val="0000FF"/>
                          </a:solidFill>
                          <a:latin typeface="한양중고딕"/>
                        </a:rPr>
                        <a:t>영리</a:t>
                      </a:r>
                      <a:r>
                        <a:rPr lang="en-US" altLang="ko-KR" sz="1000">
                          <a:solidFill>
                            <a:srgbClr val="0000FF"/>
                          </a:solidFill>
                          <a:latin typeface="한양중고딕"/>
                        </a:rPr>
                        <a:t>)</a:t>
                      </a:r>
                      <a:endParaRPr lang="ko-KR" altLang="en-US" sz="8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4485" marR="14485" marT="14485" marB="14485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0000FF"/>
                          </a:solidFill>
                          <a:latin typeface="한양중고딕"/>
                        </a:rPr>
                        <a:t>인가</a:t>
                      </a:r>
                      <a:r>
                        <a:rPr lang="en-US" altLang="ko-KR" sz="1000">
                          <a:solidFill>
                            <a:srgbClr val="0000FF"/>
                          </a:solidFill>
                          <a:latin typeface="한양중고딕"/>
                        </a:rPr>
                        <a:t>(</a:t>
                      </a:r>
                      <a:r>
                        <a:rPr lang="ko-KR" altLang="en-US" sz="1000">
                          <a:solidFill>
                            <a:srgbClr val="0000FF"/>
                          </a:solidFill>
                          <a:latin typeface="한양중고딕"/>
                        </a:rPr>
                        <a:t>비영리</a:t>
                      </a:r>
                      <a:r>
                        <a:rPr lang="en-US" altLang="ko-KR" sz="1000">
                          <a:solidFill>
                            <a:srgbClr val="0000FF"/>
                          </a:solidFill>
                          <a:latin typeface="한양중고딕"/>
                        </a:rPr>
                        <a:t>)</a:t>
                      </a:r>
                      <a:endParaRPr lang="ko-KR" altLang="en-US" sz="8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4485" marR="14485" marT="14485" marB="14485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한양중고딕"/>
                        </a:rPr>
                        <a:t>인가제</a:t>
                      </a:r>
                      <a:endParaRPr lang="ko-KR" altLang="en-US" sz="8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4485" marR="14485" marT="14485" marB="14485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0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282828"/>
                          </a:solidFill>
                          <a:latin typeface="한양중고딕"/>
                        </a:rPr>
                        <a:t>책임</a:t>
                      </a:r>
                      <a:endParaRPr lang="ko-KR" altLang="en-US" sz="80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282828"/>
                          </a:solidFill>
                          <a:latin typeface="한양중고딕"/>
                        </a:rPr>
                        <a:t>범위</a:t>
                      </a:r>
                      <a:endParaRPr lang="ko-KR" altLang="en-US" sz="8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4485" marR="14485" marT="14485" marB="14485" anchor="ctr">
                    <a:lnL>
                      <a:noFill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한양중고딕"/>
                        </a:rPr>
                        <a:t>유한 책임</a:t>
                      </a:r>
                      <a:endParaRPr lang="ko-KR" altLang="en-US" sz="8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4485" marR="14485" marT="14485" marB="14485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한양중고딕"/>
                        </a:rPr>
                        <a:t>무한책임</a:t>
                      </a:r>
                      <a:endParaRPr lang="ko-KR" altLang="en-US" sz="8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4485" marR="14485" marT="14485" marB="1448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한양중고딕"/>
                        </a:rPr>
                        <a:t>무한책임</a:t>
                      </a:r>
                      <a:endParaRPr lang="ko-KR" altLang="en-US" sz="80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>
                          <a:solidFill>
                            <a:srgbClr val="000000"/>
                          </a:solidFill>
                          <a:latin typeface="한양중고딕"/>
                          <a:ea typeface="한양중고딕"/>
                        </a:rPr>
                        <a:t>+</a:t>
                      </a: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한양중고딕"/>
                          <a:ea typeface="한양중고딕"/>
                        </a:rPr>
                        <a:t>유한책임</a:t>
                      </a:r>
                      <a:endParaRPr lang="ko-KR" altLang="en-US" sz="8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4485" marR="14485" marT="14485" marB="1448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0000FF"/>
                          </a:solidFill>
                          <a:latin typeface="한양중고딕"/>
                        </a:rPr>
                        <a:t>유한책임</a:t>
                      </a:r>
                      <a:endParaRPr lang="ko-KR" altLang="en-US" sz="8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4485" marR="14485" marT="14485" marB="14485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한양중고딕"/>
                        </a:rPr>
                        <a:t>해당 없음</a:t>
                      </a:r>
                      <a:endParaRPr lang="ko-KR" altLang="en-US" sz="8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4485" marR="14485" marT="14485" marB="14485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한양중고딕"/>
                        </a:rPr>
                        <a:t>규모</a:t>
                      </a:r>
                      <a:endParaRPr lang="ko-KR" altLang="en-US" sz="8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4485" marR="14485" marT="14485" marB="14485" anchor="ctr">
                    <a:lnL>
                      <a:noFill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한양중고딕"/>
                        </a:rPr>
                        <a:t>대규모</a:t>
                      </a:r>
                      <a:endParaRPr lang="ko-KR" altLang="en-US" sz="8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4485" marR="14485" marT="14485" marB="14485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한양중고딕"/>
                          <a:ea typeface="한양중고딕"/>
                        </a:rPr>
                        <a:t>주로 중ㆍ소규모</a:t>
                      </a:r>
                      <a:endParaRPr lang="ko-KR" altLang="en-US" sz="8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4485" marR="14485" marT="14485" marB="1448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0000FF"/>
                          </a:solidFill>
                          <a:latin typeface="한양중고딕"/>
                        </a:rPr>
                        <a:t>소규모 </a:t>
                      </a:r>
                      <a:r>
                        <a:rPr lang="en-US" altLang="ko-KR" sz="1000">
                          <a:solidFill>
                            <a:srgbClr val="0000FF"/>
                          </a:solidFill>
                          <a:latin typeface="한양중고딕"/>
                        </a:rPr>
                        <a:t>+ </a:t>
                      </a:r>
                      <a:r>
                        <a:rPr lang="ko-KR" altLang="en-US" sz="1000">
                          <a:solidFill>
                            <a:srgbClr val="0000FF"/>
                          </a:solidFill>
                          <a:latin typeface="한양중고딕"/>
                        </a:rPr>
                        <a:t>대규모</a:t>
                      </a:r>
                      <a:endParaRPr lang="ko-KR" altLang="en-US" sz="8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4485" marR="14485" marT="14485" marB="14485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한양중고딕"/>
                        </a:rPr>
                        <a:t>주로 소규모</a:t>
                      </a:r>
                      <a:endParaRPr lang="ko-KR" altLang="en-US" sz="8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4485" marR="14485" marT="14485" marB="14485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1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한양중고딕"/>
                        </a:rPr>
                        <a:t>성격</a:t>
                      </a:r>
                      <a:endParaRPr lang="ko-KR" altLang="en-US" sz="8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4485" marR="14485" marT="14485" marB="14485" anchor="ctr">
                    <a:lnL>
                      <a:noFill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한양중고딕"/>
                        </a:rPr>
                        <a:t>물적결합</a:t>
                      </a:r>
                      <a:endParaRPr lang="ko-KR" altLang="en-US" sz="8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4485" marR="14485" marT="14485" marB="14485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>
                          <a:solidFill>
                            <a:srgbClr val="000000"/>
                          </a:solidFill>
                          <a:latin typeface="한양중고딕"/>
                        </a:rPr>
                        <a:t>물적</a:t>
                      </a:r>
                      <a:r>
                        <a:rPr lang="en-US" altLang="ko-KR" sz="1000">
                          <a:solidFill>
                            <a:srgbClr val="000000"/>
                          </a:solidFill>
                          <a:latin typeface="한양중고딕"/>
                        </a:rPr>
                        <a:t>․</a:t>
                      </a: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한양중고딕"/>
                        </a:rPr>
                        <a:t>인적결합</a:t>
                      </a:r>
                      <a:endParaRPr lang="ko-KR" altLang="en-US" sz="8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4485" marR="14485" marT="14485" marB="1448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한양중고딕"/>
                        </a:rPr>
                        <a:t>물적</a:t>
                      </a:r>
                      <a:r>
                        <a:rPr lang="en-US" altLang="ko-KR" sz="1000">
                          <a:solidFill>
                            <a:srgbClr val="000000"/>
                          </a:solidFill>
                          <a:latin typeface="한양중고딕"/>
                        </a:rPr>
                        <a:t>․</a:t>
                      </a:r>
                      <a:r>
                        <a:rPr lang="ko-KR" altLang="en-US" sz="1000" b="1">
                          <a:solidFill>
                            <a:srgbClr val="000000"/>
                          </a:solidFill>
                          <a:latin typeface="한양중고딕"/>
                        </a:rPr>
                        <a:t>인적</a:t>
                      </a: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한양중고딕"/>
                        </a:rPr>
                        <a:t>결합</a:t>
                      </a:r>
                      <a:endParaRPr lang="ko-KR" altLang="en-US" sz="8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4485" marR="14485" marT="14485" marB="1448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한양중고딕"/>
                        </a:rPr>
                        <a:t>인적결합</a:t>
                      </a:r>
                      <a:endParaRPr lang="ko-KR" altLang="en-US" sz="8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4485" marR="14485" marT="14485" marB="1448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한양중고딕"/>
                        </a:rPr>
                        <a:t>물적</a:t>
                      </a:r>
                      <a:r>
                        <a:rPr lang="en-US" altLang="ko-KR" sz="1000">
                          <a:solidFill>
                            <a:srgbClr val="000000"/>
                          </a:solidFill>
                          <a:latin typeface="한양중고딕"/>
                        </a:rPr>
                        <a:t>․</a:t>
                      </a:r>
                      <a:r>
                        <a:rPr lang="ko-KR" altLang="en-US" sz="1000" b="1">
                          <a:solidFill>
                            <a:srgbClr val="000000"/>
                          </a:solidFill>
                          <a:latin typeface="한양중고딕"/>
                        </a:rPr>
                        <a:t>인적</a:t>
                      </a: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한양중고딕"/>
                        </a:rPr>
                        <a:t>결합</a:t>
                      </a:r>
                      <a:endParaRPr lang="ko-KR" altLang="en-US" sz="8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4485" marR="14485" marT="14485" marB="1448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>
                          <a:solidFill>
                            <a:srgbClr val="FF0000"/>
                          </a:solidFill>
                          <a:latin typeface="한양중고딕"/>
                        </a:rPr>
                        <a:t>인적</a:t>
                      </a:r>
                      <a:r>
                        <a:rPr lang="ko-KR" altLang="en-US" sz="1000">
                          <a:solidFill>
                            <a:srgbClr val="FF0000"/>
                          </a:solidFill>
                          <a:latin typeface="한양중고딕"/>
                        </a:rPr>
                        <a:t>결합</a:t>
                      </a:r>
                      <a:endParaRPr lang="ko-KR" altLang="en-US" sz="8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4485" marR="14485" marT="14485" marB="14485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한양중고딕"/>
                        </a:rPr>
                        <a:t>인적결합</a:t>
                      </a:r>
                      <a:endParaRPr lang="ko-KR" altLang="en-US" sz="8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4485" marR="14485" marT="14485" marB="14485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64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한양중고딕"/>
                        </a:rPr>
                        <a:t>사업</a:t>
                      </a:r>
                      <a:endParaRPr lang="ko-KR" altLang="en-US" sz="80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한양중고딕"/>
                        </a:rPr>
                        <a:t>예</a:t>
                      </a:r>
                      <a:endParaRPr lang="ko-KR" altLang="en-US" sz="8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4485" marR="14485" marT="14485" marB="14485" anchor="ctr">
                    <a:lnL>
                      <a:noFill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dirty="0">
                          <a:solidFill>
                            <a:srgbClr val="000000"/>
                          </a:solidFill>
                          <a:latin typeface="한양중고딕"/>
                        </a:rPr>
                        <a:t>대기업 집단</a:t>
                      </a:r>
                      <a:endParaRPr lang="ko-KR" altLang="en-US" sz="8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4485" marR="14485" marT="14485" marB="14485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>
                          <a:solidFill>
                            <a:srgbClr val="000000"/>
                          </a:solidFill>
                          <a:latin typeface="한양중고딕"/>
                        </a:rPr>
                        <a:t>중소기업</a:t>
                      </a: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한양중고딕"/>
                        </a:rPr>
                        <a:t>, </a:t>
                      </a:r>
                      <a:r>
                        <a:rPr lang="ko-KR" altLang="en-US" sz="800">
                          <a:solidFill>
                            <a:srgbClr val="000000"/>
                          </a:solidFill>
                          <a:latin typeface="한양중고딕"/>
                        </a:rPr>
                        <a:t>세무법인 등</a:t>
                      </a:r>
                      <a:endParaRPr lang="ko-KR" altLang="en-US" sz="8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4485" marR="14485" marT="14485" marB="1448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한양중고딕"/>
                          <a:ea typeface="한양중고딕"/>
                        </a:rPr>
                        <a:t>(</a:t>
                      </a:r>
                      <a:r>
                        <a:rPr lang="ko-KR" altLang="en-US" sz="800" dirty="0">
                          <a:solidFill>
                            <a:srgbClr val="000000"/>
                          </a:solidFill>
                          <a:latin typeface="한양중고딕"/>
                          <a:ea typeface="한양중고딕"/>
                        </a:rPr>
                        <a:t>美</a:t>
                      </a: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한양중고딕"/>
                          <a:ea typeface="한양중고딕"/>
                        </a:rPr>
                        <a:t>) </a:t>
                      </a:r>
                      <a:r>
                        <a:rPr lang="ko-KR" altLang="en-US" sz="800" dirty="0">
                          <a:solidFill>
                            <a:srgbClr val="000000"/>
                          </a:solidFill>
                          <a:latin typeface="한양중고딕"/>
                          <a:ea typeface="한양중고딕"/>
                        </a:rPr>
                        <a:t>벤처</a:t>
                      </a: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한양중고딕"/>
                          <a:ea typeface="한양중고딕"/>
                        </a:rPr>
                        <a:t>, </a:t>
                      </a:r>
                      <a:r>
                        <a:rPr lang="ko-KR" altLang="en-US" sz="800" dirty="0">
                          <a:solidFill>
                            <a:srgbClr val="000000"/>
                          </a:solidFill>
                          <a:latin typeface="한양중고딕"/>
                          <a:ea typeface="한양중고딕"/>
                        </a:rPr>
                        <a:t>컨설팅</a:t>
                      </a:r>
                      <a:r>
                        <a:rPr lang="en-US" altLang="ko-KR" sz="800" dirty="0">
                          <a:solidFill>
                            <a:srgbClr val="000000"/>
                          </a:solidFill>
                          <a:latin typeface="한양중고딕"/>
                          <a:ea typeface="한양중고딕"/>
                        </a:rPr>
                        <a:t>, </a:t>
                      </a:r>
                      <a:r>
                        <a:rPr lang="ko-KR" altLang="en-US" sz="800" dirty="0">
                          <a:solidFill>
                            <a:srgbClr val="000000"/>
                          </a:solidFill>
                          <a:latin typeface="한양중고딕"/>
                          <a:ea typeface="한양중고딕"/>
                        </a:rPr>
                        <a:t>전문서비스업 등</a:t>
                      </a:r>
                      <a:endParaRPr lang="ko-KR" altLang="en-US" sz="8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4485" marR="14485" marT="14485" marB="1448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dirty="0">
                          <a:solidFill>
                            <a:srgbClr val="000000"/>
                          </a:solidFill>
                          <a:latin typeface="한양중고딕"/>
                        </a:rPr>
                        <a:t>법무법인 등</a:t>
                      </a:r>
                      <a:endParaRPr lang="ko-KR" altLang="en-US" sz="8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4485" marR="14485" marT="14485" marB="1448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dirty="0" err="1">
                          <a:solidFill>
                            <a:srgbClr val="000000"/>
                          </a:solidFill>
                          <a:latin typeface="한양중고딕"/>
                        </a:rPr>
                        <a:t>사모투자회사등</a:t>
                      </a:r>
                      <a:endParaRPr lang="ko-KR" altLang="en-US" sz="8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4485" marR="14485" marT="14485" marB="1448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>
                          <a:solidFill>
                            <a:srgbClr val="0000FF"/>
                          </a:solidFill>
                          <a:latin typeface="한양중고딕"/>
                        </a:rPr>
                        <a:t>일반경제 </a:t>
                      </a:r>
                      <a:endParaRPr lang="en-US" altLang="ko-KR" sz="1000" dirty="0" smtClean="0">
                        <a:solidFill>
                          <a:srgbClr val="0000FF"/>
                        </a:solidFill>
                        <a:latin typeface="한양중고딕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solidFill>
                            <a:srgbClr val="0000FF"/>
                          </a:solidFill>
                          <a:latin typeface="한양중고딕"/>
                        </a:rPr>
                        <a:t>활동분야</a:t>
                      </a:r>
                      <a:endParaRPr lang="ko-KR" altLang="en-US" sz="8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4485" marR="14485" marT="14485" marB="14485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0000FF"/>
                          </a:solidFill>
                          <a:latin typeface="한양중고딕"/>
                          <a:ea typeface="한양중고딕"/>
                        </a:rPr>
                        <a:t>의료협동</a:t>
                      </a:r>
                      <a:r>
                        <a:rPr lang="ko-KR" altLang="en-US" sz="1000">
                          <a:solidFill>
                            <a:srgbClr val="0000FF"/>
                          </a:solidFill>
                          <a:latin typeface="한양중고딕"/>
                        </a:rPr>
                        <a:t>조합 등 </a:t>
                      </a:r>
                      <a:endParaRPr lang="ko-KR" altLang="en-US" sz="8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4485" marR="14485" marT="14485" marB="14485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한양중고딕"/>
                        </a:rPr>
                        <a:t>학교</a:t>
                      </a:r>
                      <a:r>
                        <a:rPr lang="en-US" altLang="ko-KR" sz="1000">
                          <a:solidFill>
                            <a:srgbClr val="000000"/>
                          </a:solidFill>
                          <a:latin typeface="한양중고딕"/>
                        </a:rPr>
                        <a:t>, </a:t>
                      </a: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한양중고딕"/>
                        </a:rPr>
                        <a:t>병원</a:t>
                      </a:r>
                      <a:r>
                        <a:rPr lang="en-US" altLang="ko-KR" sz="1000">
                          <a:solidFill>
                            <a:srgbClr val="000000"/>
                          </a:solidFill>
                          <a:latin typeface="한양중고딕"/>
                        </a:rPr>
                        <a:t>, </a:t>
                      </a: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한양중고딕"/>
                        </a:rPr>
                        <a:t>자선단체</a:t>
                      </a:r>
                      <a:r>
                        <a:rPr lang="en-US" altLang="ko-KR" sz="1000">
                          <a:solidFill>
                            <a:srgbClr val="000000"/>
                          </a:solidFill>
                          <a:latin typeface="한양중고딕"/>
                        </a:rPr>
                        <a:t>, </a:t>
                      </a: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한양중고딕"/>
                        </a:rPr>
                        <a:t>종교단체등</a:t>
                      </a:r>
                      <a:endParaRPr lang="ko-KR" altLang="en-US" sz="8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4485" marR="14485" marT="14485" marB="14485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67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700">
                          <a:solidFill>
                            <a:srgbClr val="000000"/>
                          </a:solidFill>
                          <a:latin typeface="한양중고딕"/>
                        </a:rPr>
                        <a:t>삼성전자</a:t>
                      </a: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한양중고딕"/>
                        </a:rPr>
                        <a:t>(</a:t>
                      </a:r>
                      <a:r>
                        <a:rPr lang="ko-KR" altLang="en-US" sz="700">
                          <a:solidFill>
                            <a:srgbClr val="000000"/>
                          </a:solidFill>
                          <a:latin typeface="한양중고딕"/>
                        </a:rPr>
                        <a:t>주</a:t>
                      </a:r>
                      <a:r>
                        <a:rPr lang="en-US" altLang="ko-KR" sz="700">
                          <a:solidFill>
                            <a:srgbClr val="000000"/>
                          </a:solidFill>
                          <a:latin typeface="한양중고딕"/>
                        </a:rPr>
                        <a:t>) </a:t>
                      </a:r>
                      <a:r>
                        <a:rPr lang="ko-KR" altLang="en-US" sz="700">
                          <a:solidFill>
                            <a:srgbClr val="000000"/>
                          </a:solidFill>
                          <a:latin typeface="한양중고딕"/>
                        </a:rPr>
                        <a:t>등</a:t>
                      </a:r>
                      <a:endParaRPr lang="ko-KR" altLang="en-US" sz="8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4485" marR="14485" marT="14485" marB="14485" anchor="ctr">
                    <a:lnL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>
                          <a:solidFill>
                            <a:srgbClr val="000000"/>
                          </a:solidFill>
                          <a:latin typeface="한양중고딕"/>
                        </a:rPr>
                        <a:t>세무법인 하나 등</a:t>
                      </a:r>
                      <a:endParaRPr lang="ko-KR" altLang="en-US" sz="8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4485" marR="14485" marT="14485" marB="1448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한양중고딕"/>
                          <a:ea typeface="한양중고딕"/>
                        </a:rPr>
                        <a:t>(</a:t>
                      </a:r>
                      <a:r>
                        <a:rPr lang="ko-KR" altLang="en-US" sz="800">
                          <a:solidFill>
                            <a:srgbClr val="000000"/>
                          </a:solidFill>
                          <a:latin typeface="한양중고딕"/>
                          <a:ea typeface="한양중고딕"/>
                        </a:rPr>
                        <a:t>美</a:t>
                      </a:r>
                      <a:r>
                        <a:rPr lang="en-US" altLang="ko-KR" sz="800">
                          <a:solidFill>
                            <a:srgbClr val="000000"/>
                          </a:solidFill>
                          <a:latin typeface="한양중고딕"/>
                          <a:ea typeface="한양중고딕"/>
                        </a:rPr>
                        <a:t>) 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latin typeface="한양중고딕"/>
                          <a:ea typeface="한양중고딕"/>
                        </a:rPr>
                        <a:t>DreamWorks Animation L.L.C</a:t>
                      </a:r>
                      <a:endParaRPr lang="en-US" sz="8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4485" marR="14485" marT="14485" marB="1448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>
                          <a:solidFill>
                            <a:srgbClr val="000000"/>
                          </a:solidFill>
                          <a:latin typeface="한양중고딕"/>
                        </a:rPr>
                        <a:t>법무법인 율촌 등</a:t>
                      </a:r>
                      <a:endParaRPr lang="ko-KR" altLang="en-US" sz="8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4485" marR="14485" marT="14485" marB="1448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dirty="0" err="1">
                          <a:solidFill>
                            <a:srgbClr val="000000"/>
                          </a:solidFill>
                          <a:latin typeface="한양중고딕"/>
                        </a:rPr>
                        <a:t>미래에셋</a:t>
                      </a:r>
                      <a:r>
                        <a:rPr lang="ko-KR" altLang="en-US" sz="800" dirty="0">
                          <a:solidFill>
                            <a:srgbClr val="000000"/>
                          </a:solidFill>
                          <a:latin typeface="한양중고딕"/>
                        </a:rPr>
                        <a:t> 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latin typeface="한양중고딕"/>
                        </a:rPr>
                        <a:t>PEF </a:t>
                      </a:r>
                      <a:r>
                        <a:rPr lang="ko-KR" altLang="en-US" sz="800" dirty="0">
                          <a:solidFill>
                            <a:srgbClr val="000000"/>
                          </a:solidFill>
                          <a:latin typeface="한양중고딕"/>
                        </a:rPr>
                        <a:t>등</a:t>
                      </a:r>
                      <a:endParaRPr lang="ko-KR" altLang="en-US" sz="8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4485" marR="14485" marT="14485" marB="1448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054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4485" marR="14485" marT="14485" marB="14485" anchor="ctr">
                    <a:lnL>
                      <a:noFill/>
                    </a:lnL>
                    <a:lnR>
                      <a:noFill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>
                          <a:solidFill>
                            <a:srgbClr val="282828"/>
                          </a:solidFill>
                          <a:latin typeface="한양중고딕"/>
                          <a:ea typeface="한양중고딕"/>
                        </a:rPr>
                        <a:t>&lt; </a:t>
                      </a:r>
                      <a:r>
                        <a:rPr lang="ko-KR" altLang="en-US" sz="900" b="1">
                          <a:solidFill>
                            <a:srgbClr val="282828"/>
                          </a:solidFill>
                          <a:latin typeface="한양중고딕"/>
                          <a:ea typeface="한양중고딕"/>
                        </a:rPr>
                        <a:t>영 리 법 인 </a:t>
                      </a:r>
                      <a:r>
                        <a:rPr lang="en-US" altLang="ko-KR" sz="900" b="1">
                          <a:solidFill>
                            <a:srgbClr val="282828"/>
                          </a:solidFill>
                          <a:latin typeface="한양중고딕"/>
                          <a:ea typeface="한양중고딕"/>
                        </a:rPr>
                        <a:t>&gt;</a:t>
                      </a:r>
                      <a:endParaRPr lang="ko-KR" altLang="en-US" sz="8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4485" marR="14485" marT="14485" marB="14485" anchor="ctr">
                    <a:lnL>
                      <a:noFill/>
                    </a:lnL>
                    <a:lnR>
                      <a:noFill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>
                          <a:solidFill>
                            <a:srgbClr val="282828"/>
                          </a:solidFill>
                          <a:latin typeface="한양중고딕"/>
                          <a:ea typeface="한양중고딕"/>
                        </a:rPr>
                        <a:t>&lt; </a:t>
                      </a:r>
                      <a:r>
                        <a:rPr lang="ko-KR" altLang="en-US" sz="1000" b="1">
                          <a:solidFill>
                            <a:srgbClr val="282828"/>
                          </a:solidFill>
                          <a:latin typeface="한양중고딕"/>
                          <a:ea typeface="한양중고딕"/>
                        </a:rPr>
                        <a:t>비 영 리 법 인 </a:t>
                      </a:r>
                      <a:r>
                        <a:rPr lang="en-US" altLang="ko-KR" sz="1000" b="1">
                          <a:solidFill>
                            <a:srgbClr val="282828"/>
                          </a:solidFill>
                          <a:latin typeface="한양중고딕"/>
                          <a:ea typeface="한양중고딕"/>
                        </a:rPr>
                        <a:t>&gt;</a:t>
                      </a:r>
                      <a:endParaRPr lang="ko-KR" altLang="en-US" sz="8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4485" marR="14485" marT="14485" marB="14485" anchor="ctr">
                    <a:lnL>
                      <a:noFill/>
                    </a:lnL>
                    <a:lnR>
                      <a:noFill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875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4485" marR="14485" marT="14485" marB="14485" anchor="ctr">
                    <a:lnL>
                      <a:noFill/>
                    </a:lnL>
                    <a:lnR>
                      <a:noFill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dirty="0">
                          <a:solidFill>
                            <a:srgbClr val="282828"/>
                          </a:solidFill>
                          <a:latin typeface="한양중고딕"/>
                          <a:ea typeface="한양중고딕"/>
                        </a:rPr>
                        <a:t>&lt; </a:t>
                      </a:r>
                      <a:r>
                        <a:rPr lang="ko-KR" altLang="en-US" sz="1000" b="1" dirty="0">
                          <a:solidFill>
                            <a:srgbClr val="282828"/>
                          </a:solidFill>
                          <a:latin typeface="한양중고딕"/>
                          <a:ea typeface="한양중고딕"/>
                        </a:rPr>
                        <a:t>사 회 적 기 업 </a:t>
                      </a:r>
                      <a:r>
                        <a:rPr lang="en-US" altLang="ko-KR" sz="1000" b="1" dirty="0">
                          <a:solidFill>
                            <a:srgbClr val="282828"/>
                          </a:solidFill>
                          <a:latin typeface="한양중고딕"/>
                          <a:ea typeface="한양중고딕"/>
                        </a:rPr>
                        <a:t>&gt; </a:t>
                      </a:r>
                      <a:r>
                        <a:rPr lang="en-US" altLang="ko-KR" sz="900" b="1" dirty="0">
                          <a:solidFill>
                            <a:srgbClr val="282828"/>
                          </a:solidFill>
                          <a:latin typeface="한양중고딕"/>
                          <a:ea typeface="한양중고딕"/>
                        </a:rPr>
                        <a:t>(</a:t>
                      </a:r>
                      <a:r>
                        <a:rPr lang="ko-KR" altLang="en-US" sz="900" b="1" dirty="0" err="1">
                          <a:solidFill>
                            <a:srgbClr val="282828"/>
                          </a:solidFill>
                          <a:latin typeface="한양중고딕"/>
                          <a:ea typeface="한양중고딕"/>
                        </a:rPr>
                        <a:t>고용부</a:t>
                      </a:r>
                      <a:r>
                        <a:rPr lang="ko-KR" altLang="en-US" sz="900" b="1" dirty="0">
                          <a:solidFill>
                            <a:srgbClr val="282828"/>
                          </a:solidFill>
                          <a:latin typeface="한양중고딕"/>
                          <a:ea typeface="한양중고딕"/>
                        </a:rPr>
                        <a:t> 인증기업</a:t>
                      </a:r>
                      <a:r>
                        <a:rPr lang="en-US" altLang="ko-KR" sz="900" b="1" dirty="0">
                          <a:solidFill>
                            <a:srgbClr val="282828"/>
                          </a:solidFill>
                          <a:latin typeface="한양중고딕"/>
                          <a:ea typeface="한양중고딕"/>
                        </a:rPr>
                        <a:t>)</a:t>
                      </a:r>
                      <a:endParaRPr lang="ko-KR" altLang="en-US" sz="8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4485" marR="14485" marT="14485" marB="14485" anchor="ctr">
                    <a:lnL>
                      <a:noFill/>
                    </a:lnL>
                    <a:lnR>
                      <a:noFill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B6C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827584" cy="5486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899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o-KR" altLang="en-US" sz="3600" dirty="0">
              <a:solidFill>
                <a:schemeClr val="bg1"/>
              </a:solidFill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116632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협동조합 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err="1" smtClean="0"/>
              <a:t>주목받는</a:t>
            </a:r>
            <a:r>
              <a:rPr lang="ko-KR" altLang="en-US" sz="2400" b="1" dirty="0" smtClean="0"/>
              <a:t> 이유</a:t>
            </a:r>
            <a:r>
              <a:rPr lang="en-US" altLang="ko-KR" sz="2400" b="1" dirty="0" smtClean="0"/>
              <a:t>(6) – </a:t>
            </a:r>
            <a:r>
              <a:rPr lang="ko-KR" altLang="en-US" sz="2400" b="1" dirty="0" smtClean="0"/>
              <a:t>협동조합기본법 시행</a:t>
            </a:r>
            <a:endParaRPr lang="ko-KR" altLang="en-US" sz="2400" b="1" dirty="0"/>
          </a:p>
        </p:txBody>
      </p:sp>
      <p:grpSp>
        <p:nvGrpSpPr>
          <p:cNvPr id="10" name="그룹 41"/>
          <p:cNvGrpSpPr/>
          <p:nvPr/>
        </p:nvGrpSpPr>
        <p:grpSpPr>
          <a:xfrm>
            <a:off x="5717755" y="639434"/>
            <a:ext cx="3174725" cy="1826078"/>
            <a:chOff x="5681242" y="738826"/>
            <a:chExt cx="3554252" cy="1878484"/>
          </a:xfrm>
        </p:grpSpPr>
        <p:sp>
          <p:nvSpPr>
            <p:cNvPr id="12" name="AutoShape 30"/>
            <p:cNvSpPr>
              <a:spLocks noChangeArrowheads="1"/>
            </p:cNvSpPr>
            <p:nvPr/>
          </p:nvSpPr>
          <p:spPr bwMode="gray">
            <a:xfrm>
              <a:off x="5681242" y="738826"/>
              <a:ext cx="3312403" cy="1878484"/>
            </a:xfrm>
            <a:prstGeom prst="wedgeRoundRectCallout">
              <a:avLst>
                <a:gd name="adj1" fmla="val -2056"/>
                <a:gd name="adj2" fmla="val 84241"/>
                <a:gd name="adj3" fmla="val 16667"/>
              </a:avLst>
            </a:prstGeom>
            <a:solidFill>
              <a:srgbClr val="DDDDDD"/>
            </a:solidFill>
            <a:ln w="38100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endParaRPr lang="en-US" altLang="ko-KR" sz="2400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5766755" y="865590"/>
              <a:ext cx="3468739" cy="1488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3200" dirty="0">
                  <a:solidFill>
                    <a:srgbClr val="FF0000"/>
                  </a:solidFill>
                  <a:latin typeface="08서울남산체 EB" pitchFamily="18" charset="-127"/>
                  <a:ea typeface="08서울남산체 EB" pitchFamily="18" charset="-127"/>
                </a:rPr>
                <a:t>“ </a:t>
              </a:r>
              <a:r>
                <a:rPr kumimoji="1" lang="ko-KR" altLang="en-US" sz="3200" dirty="0">
                  <a:solidFill>
                    <a:srgbClr val="FF0000"/>
                  </a:solidFill>
                  <a:latin typeface="08서울남산체 EB" pitchFamily="18" charset="-127"/>
                  <a:ea typeface="08서울남산체 EB" pitchFamily="18" charset="-127"/>
                </a:rPr>
                <a:t>협동조합은 </a:t>
              </a:r>
              <a:endParaRPr kumimoji="1" lang="en-US" altLang="ko-KR" sz="3200" dirty="0">
                <a:solidFill>
                  <a:srgbClr val="FF0000"/>
                </a:solidFill>
                <a:latin typeface="08서울남산체 EB" pitchFamily="18" charset="-127"/>
                <a:ea typeface="08서울남산체 EB" pitchFamily="18" charset="-127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3200" dirty="0">
                  <a:solidFill>
                    <a:srgbClr val="FF0000"/>
                  </a:solidFill>
                  <a:latin typeface="08서울남산체 EB" pitchFamily="18" charset="-127"/>
                  <a:ea typeface="08서울남산체 EB" pitchFamily="18" charset="-127"/>
                </a:rPr>
                <a:t>  </a:t>
              </a:r>
              <a:r>
                <a:rPr kumimoji="1" lang="ko-KR" altLang="en-US" sz="3200" dirty="0">
                  <a:solidFill>
                    <a:srgbClr val="FF0000"/>
                  </a:solidFill>
                  <a:latin typeface="08서울남산체 EB" pitchFamily="18" charset="-127"/>
                  <a:ea typeface="08서울남산체 EB" pitchFamily="18" charset="-127"/>
                </a:rPr>
                <a:t>상상의 산물</a:t>
              </a:r>
              <a:r>
                <a:rPr kumimoji="1" lang="en-US" altLang="ko-KR" sz="3200" dirty="0">
                  <a:solidFill>
                    <a:srgbClr val="FF0000"/>
                  </a:solidFill>
                  <a:latin typeface="08서울남산체 EB" pitchFamily="18" charset="-127"/>
                  <a:ea typeface="08서울남산체 EB" pitchFamily="18" charset="-127"/>
                </a:rPr>
                <a:t>”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altLang="ko-KR" sz="400" dirty="0">
                <a:solidFill>
                  <a:srgbClr val="FF0000"/>
                </a:solidFill>
                <a:latin typeface="08서울남산체 EB" pitchFamily="18" charset="-127"/>
                <a:ea typeface="08서울남산체 EB" pitchFamily="18" charset="-127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 dirty="0">
                  <a:solidFill>
                    <a:prstClr val="black"/>
                  </a:solidFill>
                  <a:latin typeface="08서울남산체 EB" pitchFamily="18" charset="-127"/>
                  <a:ea typeface="08서울남산체 EB" pitchFamily="18" charset="-127"/>
                </a:rPr>
                <a:t>- </a:t>
              </a:r>
              <a:r>
                <a:rPr kumimoji="1" lang="ko-KR" altLang="en-US" sz="2000" dirty="0" err="1">
                  <a:solidFill>
                    <a:prstClr val="black"/>
                  </a:solidFill>
                  <a:latin typeface="08서울남산체 EB" pitchFamily="18" charset="-127"/>
                  <a:ea typeface="08서울남산체 EB" pitchFamily="18" charset="-127"/>
                </a:rPr>
                <a:t>스테파노</a:t>
              </a:r>
              <a:r>
                <a:rPr kumimoji="1" lang="ko-KR" altLang="en-US" sz="2000" dirty="0">
                  <a:solidFill>
                    <a:prstClr val="black"/>
                  </a:solidFill>
                  <a:latin typeface="08서울남산체 EB" pitchFamily="18" charset="-127"/>
                  <a:ea typeface="08서울남산체 EB" pitchFamily="18" charset="-127"/>
                </a:rPr>
                <a:t> </a:t>
              </a:r>
              <a:r>
                <a:rPr kumimoji="1" lang="ko-KR" altLang="en-US" sz="2000" dirty="0" err="1">
                  <a:solidFill>
                    <a:prstClr val="black"/>
                  </a:solidFill>
                  <a:latin typeface="08서울남산체 EB" pitchFamily="18" charset="-127"/>
                  <a:ea typeface="08서울남산체 EB" pitchFamily="18" charset="-127"/>
                </a:rPr>
                <a:t>자마니</a:t>
              </a:r>
              <a:r>
                <a:rPr kumimoji="1" lang="ko-KR" altLang="en-US" sz="2000" dirty="0">
                  <a:solidFill>
                    <a:prstClr val="black"/>
                  </a:solidFill>
                  <a:latin typeface="08서울남산체 EB" pitchFamily="18" charset="-127"/>
                  <a:ea typeface="08서울남산체 EB" pitchFamily="18" charset="-127"/>
                </a:rPr>
                <a:t> </a:t>
              </a:r>
              <a:r>
                <a:rPr kumimoji="1" lang="en-US" altLang="ko-KR" sz="2000" dirty="0">
                  <a:solidFill>
                    <a:prstClr val="black"/>
                  </a:solidFill>
                  <a:latin typeface="08서울남산체 EB" pitchFamily="18" charset="-127"/>
                  <a:ea typeface="08서울남산체 EB" pitchFamily="18" charset="-127"/>
                </a:rPr>
                <a:t>-</a:t>
              </a:r>
              <a:r>
                <a:rPr kumimoji="1" lang="ko-KR" altLang="en-US" sz="2000" dirty="0">
                  <a:solidFill>
                    <a:prstClr val="black"/>
                  </a:solidFill>
                  <a:latin typeface="08서울남산체 EB" pitchFamily="18" charset="-127"/>
                  <a:ea typeface="08서울남산체 EB" pitchFamily="18" charset="-127"/>
                </a:rPr>
                <a:t> </a:t>
              </a:r>
            </a:p>
          </p:txBody>
        </p:sp>
      </p:grpSp>
      <p:grpSp>
        <p:nvGrpSpPr>
          <p:cNvPr id="15" name="그룹 77"/>
          <p:cNvGrpSpPr>
            <a:grpSpLocks/>
          </p:cNvGrpSpPr>
          <p:nvPr/>
        </p:nvGrpSpPr>
        <p:grpSpPr bwMode="auto">
          <a:xfrm>
            <a:off x="-284857" y="887736"/>
            <a:ext cx="4670425" cy="1001712"/>
            <a:chOff x="3538" y="1423409"/>
            <a:chExt cx="4669533" cy="1001713"/>
          </a:xfrm>
        </p:grpSpPr>
        <p:sp>
          <p:nvSpPr>
            <p:cNvPr id="16" name="Rectangle 3"/>
            <p:cNvSpPr>
              <a:spLocks noChangeArrowheads="1"/>
            </p:cNvSpPr>
            <p:nvPr/>
          </p:nvSpPr>
          <p:spPr bwMode="gray">
            <a:xfrm>
              <a:off x="3538" y="1595231"/>
              <a:ext cx="4064406" cy="719137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79999"/>
                  </a:srgbClr>
                </a:gs>
                <a:gs pos="100000">
                  <a:srgbClr val="FF6699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600" b="1">
                <a:solidFill>
                  <a:srgbClr val="7A3D00"/>
                </a:solidFill>
                <a:latin typeface="HY헤드라인M" pitchFamily="18" charset="-127"/>
              </a:endParaRPr>
            </a:p>
          </p:txBody>
        </p:sp>
        <p:sp>
          <p:nvSpPr>
            <p:cNvPr id="17" name="Oval 6"/>
            <p:cNvSpPr>
              <a:spLocks noChangeArrowheads="1"/>
            </p:cNvSpPr>
            <p:nvPr/>
          </p:nvSpPr>
          <p:spPr bwMode="gray">
            <a:xfrm>
              <a:off x="3574521" y="1423409"/>
              <a:ext cx="1098550" cy="1001713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643C3C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600" b="1">
                <a:solidFill>
                  <a:srgbClr val="7A3D00"/>
                </a:solidFill>
                <a:latin typeface="HY헤드라인M" pitchFamily="18" charset="-127"/>
              </a:endParaRPr>
            </a:p>
          </p:txBody>
        </p:sp>
        <p:sp>
          <p:nvSpPr>
            <p:cNvPr id="18" name="Freeform 7"/>
            <p:cNvSpPr>
              <a:spLocks/>
            </p:cNvSpPr>
            <p:nvPr/>
          </p:nvSpPr>
          <p:spPr bwMode="gray">
            <a:xfrm>
              <a:off x="3686225" y="1440872"/>
              <a:ext cx="847725" cy="377825"/>
            </a:xfrm>
            <a:custGeom>
              <a:avLst/>
              <a:gdLst>
                <a:gd name="T0" fmla="*/ 2147483647 w 1321"/>
                <a:gd name="T1" fmla="*/ 2147483647 h 712"/>
                <a:gd name="T2" fmla="*/ 2147483647 w 1321"/>
                <a:gd name="T3" fmla="*/ 2147483647 h 712"/>
                <a:gd name="T4" fmla="*/ 2147483647 w 1321"/>
                <a:gd name="T5" fmla="*/ 2147483647 h 712"/>
                <a:gd name="T6" fmla="*/ 2147483647 w 1321"/>
                <a:gd name="T7" fmla="*/ 2147483647 h 712"/>
                <a:gd name="T8" fmla="*/ 2147483647 w 1321"/>
                <a:gd name="T9" fmla="*/ 2147483647 h 712"/>
                <a:gd name="T10" fmla="*/ 2147483647 w 1321"/>
                <a:gd name="T11" fmla="*/ 2147483647 h 712"/>
                <a:gd name="T12" fmla="*/ 2147483647 w 1321"/>
                <a:gd name="T13" fmla="*/ 2147483647 h 712"/>
                <a:gd name="T14" fmla="*/ 2147483647 w 1321"/>
                <a:gd name="T15" fmla="*/ 2147483647 h 712"/>
                <a:gd name="T16" fmla="*/ 2147483647 w 1321"/>
                <a:gd name="T17" fmla="*/ 2147483647 h 712"/>
                <a:gd name="T18" fmla="*/ 2147483647 w 1321"/>
                <a:gd name="T19" fmla="*/ 2147483647 h 712"/>
                <a:gd name="T20" fmla="*/ 2147483647 w 1321"/>
                <a:gd name="T21" fmla="*/ 2147483647 h 712"/>
                <a:gd name="T22" fmla="*/ 2147483647 w 1321"/>
                <a:gd name="T23" fmla="*/ 2147483647 h 712"/>
                <a:gd name="T24" fmla="*/ 2147483647 w 1321"/>
                <a:gd name="T25" fmla="*/ 2147483647 h 712"/>
                <a:gd name="T26" fmla="*/ 2147483647 w 1321"/>
                <a:gd name="T27" fmla="*/ 2147483647 h 712"/>
                <a:gd name="T28" fmla="*/ 2147483647 w 1321"/>
                <a:gd name="T29" fmla="*/ 2147483647 h 712"/>
                <a:gd name="T30" fmla="*/ 2147483647 w 1321"/>
                <a:gd name="T31" fmla="*/ 2147483647 h 712"/>
                <a:gd name="T32" fmla="*/ 2147483647 w 1321"/>
                <a:gd name="T33" fmla="*/ 2147483647 h 712"/>
                <a:gd name="T34" fmla="*/ 2147483647 w 1321"/>
                <a:gd name="T35" fmla="*/ 2147483647 h 712"/>
                <a:gd name="T36" fmla="*/ 2147483647 w 1321"/>
                <a:gd name="T37" fmla="*/ 2147483647 h 712"/>
                <a:gd name="T38" fmla="*/ 2147483647 w 1321"/>
                <a:gd name="T39" fmla="*/ 2147483647 h 712"/>
                <a:gd name="T40" fmla="*/ 2147483647 w 1321"/>
                <a:gd name="T41" fmla="*/ 2147483647 h 712"/>
                <a:gd name="T42" fmla="*/ 2147483647 w 1321"/>
                <a:gd name="T43" fmla="*/ 2147483647 h 712"/>
                <a:gd name="T44" fmla="*/ 2147483647 w 1321"/>
                <a:gd name="T45" fmla="*/ 2147483647 h 712"/>
                <a:gd name="T46" fmla="*/ 2147483647 w 1321"/>
                <a:gd name="T47" fmla="*/ 2147483647 h 712"/>
                <a:gd name="T48" fmla="*/ 2147483647 w 1321"/>
                <a:gd name="T49" fmla="*/ 2147483647 h 712"/>
                <a:gd name="T50" fmla="*/ 2147483647 w 1321"/>
                <a:gd name="T51" fmla="*/ 2147483647 h 712"/>
                <a:gd name="T52" fmla="*/ 2147483647 w 1321"/>
                <a:gd name="T53" fmla="*/ 2147483647 h 712"/>
                <a:gd name="T54" fmla="*/ 2147483647 w 1321"/>
                <a:gd name="T55" fmla="*/ 2147483647 h 712"/>
                <a:gd name="T56" fmla="*/ 0 w 1321"/>
                <a:gd name="T57" fmla="*/ 2147483647 h 712"/>
                <a:gd name="T58" fmla="*/ 0 w 1321"/>
                <a:gd name="T59" fmla="*/ 2147483647 h 712"/>
                <a:gd name="T60" fmla="*/ 2147483647 w 1321"/>
                <a:gd name="T61" fmla="*/ 2147483647 h 712"/>
                <a:gd name="T62" fmla="*/ 2147483647 w 1321"/>
                <a:gd name="T63" fmla="*/ 2147483647 h 712"/>
                <a:gd name="T64" fmla="*/ 2147483647 w 1321"/>
                <a:gd name="T65" fmla="*/ 2147483647 h 712"/>
                <a:gd name="T66" fmla="*/ 2147483647 w 1321"/>
                <a:gd name="T67" fmla="*/ 2147483647 h 712"/>
                <a:gd name="T68" fmla="*/ 2147483647 w 1321"/>
                <a:gd name="T69" fmla="*/ 2147483647 h 712"/>
                <a:gd name="T70" fmla="*/ 2147483647 w 1321"/>
                <a:gd name="T71" fmla="*/ 2147483647 h 712"/>
                <a:gd name="T72" fmla="*/ 2147483647 w 1321"/>
                <a:gd name="T73" fmla="*/ 2147483647 h 712"/>
                <a:gd name="T74" fmla="*/ 2147483647 w 1321"/>
                <a:gd name="T75" fmla="*/ 2147483647 h 712"/>
                <a:gd name="T76" fmla="*/ 2147483647 w 1321"/>
                <a:gd name="T77" fmla="*/ 2147483647 h 712"/>
                <a:gd name="T78" fmla="*/ 2147483647 w 1321"/>
                <a:gd name="T79" fmla="*/ 2147483647 h 712"/>
                <a:gd name="T80" fmla="*/ 2147483647 w 1321"/>
                <a:gd name="T81" fmla="*/ 2147483647 h 712"/>
                <a:gd name="T82" fmla="*/ 2147483647 w 1321"/>
                <a:gd name="T83" fmla="*/ 0 h 712"/>
                <a:gd name="T84" fmla="*/ 2147483647 w 1321"/>
                <a:gd name="T85" fmla="*/ 0 h 712"/>
                <a:gd name="T86" fmla="*/ 2147483647 w 1321"/>
                <a:gd name="T87" fmla="*/ 2147483647 h 712"/>
                <a:gd name="T88" fmla="*/ 2147483647 w 1321"/>
                <a:gd name="T89" fmla="*/ 2147483647 h 712"/>
                <a:gd name="T90" fmla="*/ 2147483647 w 1321"/>
                <a:gd name="T91" fmla="*/ 2147483647 h 712"/>
                <a:gd name="T92" fmla="*/ 2147483647 w 1321"/>
                <a:gd name="T93" fmla="*/ 2147483647 h 712"/>
                <a:gd name="T94" fmla="*/ 2147483647 w 1321"/>
                <a:gd name="T95" fmla="*/ 2147483647 h 712"/>
                <a:gd name="T96" fmla="*/ 2147483647 w 1321"/>
                <a:gd name="T97" fmla="*/ 2147483647 h 712"/>
                <a:gd name="T98" fmla="*/ 2147483647 w 1321"/>
                <a:gd name="T99" fmla="*/ 2147483647 h 712"/>
                <a:gd name="T100" fmla="*/ 2147483647 w 1321"/>
                <a:gd name="T101" fmla="*/ 2147483647 h 712"/>
                <a:gd name="T102" fmla="*/ 2147483647 w 1321"/>
                <a:gd name="T103" fmla="*/ 2147483647 h 712"/>
                <a:gd name="T104" fmla="*/ 2147483647 w 1321"/>
                <a:gd name="T105" fmla="*/ 2147483647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99"/>
                </a:gs>
              </a:gsLst>
              <a:lin ang="54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600" b="1">
                <a:solidFill>
                  <a:srgbClr val="7A3D00"/>
                </a:solidFill>
                <a:latin typeface="HY헤드라인M" pitchFamily="18" charset="-127"/>
              </a:endParaRPr>
            </a:p>
          </p:txBody>
        </p:sp>
        <p:sp>
          <p:nvSpPr>
            <p:cNvPr id="19" name="Text Box 15"/>
            <p:cNvSpPr txBox="1">
              <a:spLocks noChangeArrowheads="1"/>
            </p:cNvSpPr>
            <p:nvPr/>
          </p:nvSpPr>
          <p:spPr bwMode="gray">
            <a:xfrm>
              <a:off x="3901790" y="1556759"/>
              <a:ext cx="439460" cy="523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fontAlgn="base" latinLnBrk="0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ko-KR" sz="2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1</a:t>
              </a:r>
            </a:p>
          </p:txBody>
        </p:sp>
        <p:sp>
          <p:nvSpPr>
            <p:cNvPr id="20" name="Text Box 9"/>
            <p:cNvSpPr txBox="1">
              <a:spLocks noChangeArrowheads="1"/>
            </p:cNvSpPr>
            <p:nvPr/>
          </p:nvSpPr>
          <p:spPr bwMode="auto">
            <a:xfrm>
              <a:off x="230254" y="1618167"/>
              <a:ext cx="3240360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2200" dirty="0">
                  <a:solidFill>
                    <a:srgbClr val="7A3D00"/>
                  </a:solidFill>
                  <a:latin typeface="08서울남산체 EB" pitchFamily="18" charset="-127"/>
                  <a:ea typeface="08서울남산체 EB" pitchFamily="18" charset="-127"/>
                </a:rPr>
                <a:t>마을공동체</a:t>
              </a:r>
              <a:endParaRPr kumimoji="1" lang="en-US" altLang="ko-KR" sz="2200" dirty="0">
                <a:solidFill>
                  <a:srgbClr val="7A3D00"/>
                </a:solidFill>
                <a:latin typeface="08서울남산체 EB" pitchFamily="18" charset="-127"/>
                <a:ea typeface="08서울남산체 EB" pitchFamily="18" charset="-127"/>
              </a:endParaRPr>
            </a:p>
            <a:p>
              <a:pPr algn="r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>
                  <a:solidFill>
                    <a:srgbClr val="7A3D00"/>
                  </a:solidFill>
                  <a:latin typeface="08서울남산체 EB" pitchFamily="18" charset="-127"/>
                  <a:ea typeface="08서울남산체 EB" pitchFamily="18" charset="-127"/>
                </a:rPr>
                <a:t>- </a:t>
              </a:r>
              <a:r>
                <a:rPr kumimoji="1" lang="ko-KR" altLang="en-US" sz="1600" dirty="0">
                  <a:solidFill>
                    <a:srgbClr val="7A3D00"/>
                  </a:solidFill>
                  <a:latin typeface="08서울남산체 EB" pitchFamily="18" charset="-127"/>
                  <a:ea typeface="08서울남산체 EB" pitchFamily="18" charset="-127"/>
                </a:rPr>
                <a:t>지역주민 중심의 지역재생개발</a:t>
              </a:r>
            </a:p>
          </p:txBody>
        </p:sp>
      </p:grpSp>
      <p:grpSp>
        <p:nvGrpSpPr>
          <p:cNvPr id="21" name="그룹 87"/>
          <p:cNvGrpSpPr>
            <a:grpSpLocks/>
          </p:cNvGrpSpPr>
          <p:nvPr/>
        </p:nvGrpSpPr>
        <p:grpSpPr bwMode="auto">
          <a:xfrm>
            <a:off x="-288032" y="3992886"/>
            <a:ext cx="6781800" cy="1019175"/>
            <a:chOff x="0" y="4529415"/>
            <a:chExt cx="6781800" cy="1019175"/>
          </a:xfrm>
        </p:grpSpPr>
        <p:sp>
          <p:nvSpPr>
            <p:cNvPr id="22" name="Rectangle 24"/>
            <p:cNvSpPr>
              <a:spLocks noChangeArrowheads="1"/>
            </p:cNvSpPr>
            <p:nvPr/>
          </p:nvSpPr>
          <p:spPr bwMode="gray">
            <a:xfrm>
              <a:off x="0" y="4630123"/>
              <a:ext cx="6392863" cy="719137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79999"/>
                  </a:srgbClr>
                </a:gs>
                <a:gs pos="100000">
                  <a:srgbClr val="FF9900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600" b="1">
                <a:solidFill>
                  <a:srgbClr val="7A3D00"/>
                </a:solidFill>
                <a:latin typeface="HY헤드라인M" pitchFamily="18" charset="-127"/>
              </a:endParaRPr>
            </a:p>
          </p:txBody>
        </p:sp>
        <p:grpSp>
          <p:nvGrpSpPr>
            <p:cNvPr id="23" name="Group 25"/>
            <p:cNvGrpSpPr>
              <a:grpSpLocks/>
            </p:cNvGrpSpPr>
            <p:nvPr/>
          </p:nvGrpSpPr>
          <p:grpSpPr bwMode="auto">
            <a:xfrm>
              <a:off x="5678488" y="4529415"/>
              <a:ext cx="1103312" cy="1019175"/>
              <a:chOff x="2016" y="1920"/>
              <a:chExt cx="1680" cy="1680"/>
            </a:xfrm>
          </p:grpSpPr>
          <p:sp>
            <p:nvSpPr>
              <p:cNvPr id="26" name="Oval 26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3E25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 b="1">
                  <a:solidFill>
                    <a:srgbClr val="7A3D00"/>
                  </a:solidFill>
                  <a:latin typeface="HY헤드라인M" pitchFamily="18" charset="-127"/>
                </a:endParaRPr>
              </a:p>
            </p:txBody>
          </p:sp>
          <p:sp>
            <p:nvSpPr>
              <p:cNvPr id="27" name="Freeform 27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205 w 1321"/>
                  <a:gd name="T1" fmla="*/ 252 h 712"/>
                  <a:gd name="T2" fmla="*/ 1220 w 1321"/>
                  <a:gd name="T3" fmla="*/ 279 h 712"/>
                  <a:gd name="T4" fmla="*/ 1223 w 1321"/>
                  <a:gd name="T5" fmla="*/ 302 h 712"/>
                  <a:gd name="T6" fmla="*/ 1218 w 1321"/>
                  <a:gd name="T7" fmla="*/ 324 h 712"/>
                  <a:gd name="T8" fmla="*/ 1202 w 1321"/>
                  <a:gd name="T9" fmla="*/ 345 h 712"/>
                  <a:gd name="T10" fmla="*/ 1178 w 1321"/>
                  <a:gd name="T11" fmla="*/ 364 h 712"/>
                  <a:gd name="T12" fmla="*/ 1148 w 1321"/>
                  <a:gd name="T13" fmla="*/ 380 h 712"/>
                  <a:gd name="T14" fmla="*/ 1108 w 1321"/>
                  <a:gd name="T15" fmla="*/ 394 h 712"/>
                  <a:gd name="T16" fmla="*/ 1063 w 1321"/>
                  <a:gd name="T17" fmla="*/ 409 h 712"/>
                  <a:gd name="T18" fmla="*/ 1011 w 1321"/>
                  <a:gd name="T19" fmla="*/ 419 h 712"/>
                  <a:gd name="T20" fmla="*/ 955 w 1321"/>
                  <a:gd name="T21" fmla="*/ 429 h 712"/>
                  <a:gd name="T22" fmla="*/ 896 w 1321"/>
                  <a:gd name="T23" fmla="*/ 436 h 712"/>
                  <a:gd name="T24" fmla="*/ 830 w 1321"/>
                  <a:gd name="T25" fmla="*/ 443 h 712"/>
                  <a:gd name="T26" fmla="*/ 763 w 1321"/>
                  <a:gd name="T27" fmla="*/ 446 h 712"/>
                  <a:gd name="T28" fmla="*/ 737 w 1321"/>
                  <a:gd name="T29" fmla="*/ 448 h 712"/>
                  <a:gd name="T30" fmla="*/ 441 w 1321"/>
                  <a:gd name="T31" fmla="*/ 448 h 712"/>
                  <a:gd name="T32" fmla="*/ 437 w 1321"/>
                  <a:gd name="T33" fmla="*/ 448 h 712"/>
                  <a:gd name="T34" fmla="*/ 379 w 1321"/>
                  <a:gd name="T35" fmla="*/ 445 h 712"/>
                  <a:gd name="T36" fmla="*/ 323 w 1321"/>
                  <a:gd name="T37" fmla="*/ 443 h 712"/>
                  <a:gd name="T38" fmla="*/ 270 w 1321"/>
                  <a:gd name="T39" fmla="*/ 438 h 712"/>
                  <a:gd name="T40" fmla="*/ 219 w 1321"/>
                  <a:gd name="T41" fmla="*/ 434 h 712"/>
                  <a:gd name="T42" fmla="*/ 173 w 1321"/>
                  <a:gd name="T43" fmla="*/ 426 h 712"/>
                  <a:gd name="T44" fmla="*/ 130 w 1321"/>
                  <a:gd name="T45" fmla="*/ 416 h 712"/>
                  <a:gd name="T46" fmla="*/ 94 w 1321"/>
                  <a:gd name="T47" fmla="*/ 408 h 712"/>
                  <a:gd name="T48" fmla="*/ 63 w 1321"/>
                  <a:gd name="T49" fmla="*/ 396 h 712"/>
                  <a:gd name="T50" fmla="*/ 35 w 1321"/>
                  <a:gd name="T51" fmla="*/ 382 h 712"/>
                  <a:gd name="T52" fmla="*/ 18 w 1321"/>
                  <a:gd name="T53" fmla="*/ 366 h 712"/>
                  <a:gd name="T54" fmla="*/ 6 w 1321"/>
                  <a:gd name="T55" fmla="*/ 348 h 712"/>
                  <a:gd name="T56" fmla="*/ 0 w 1321"/>
                  <a:gd name="T57" fmla="*/ 329 h 712"/>
                  <a:gd name="T58" fmla="*/ 0 w 1321"/>
                  <a:gd name="T59" fmla="*/ 327 h 712"/>
                  <a:gd name="T60" fmla="*/ 4 w 1321"/>
                  <a:gd name="T61" fmla="*/ 306 h 712"/>
                  <a:gd name="T62" fmla="*/ 16 w 1321"/>
                  <a:gd name="T63" fmla="*/ 280 h 712"/>
                  <a:gd name="T64" fmla="*/ 47 w 1321"/>
                  <a:gd name="T65" fmla="*/ 232 h 712"/>
                  <a:gd name="T66" fmla="*/ 86 w 1321"/>
                  <a:gd name="T67" fmla="*/ 188 h 712"/>
                  <a:gd name="T68" fmla="*/ 135 w 1321"/>
                  <a:gd name="T69" fmla="*/ 148 h 712"/>
                  <a:gd name="T70" fmla="*/ 188 w 1321"/>
                  <a:gd name="T71" fmla="*/ 111 h 712"/>
                  <a:gd name="T72" fmla="*/ 250 w 1321"/>
                  <a:gd name="T73" fmla="*/ 78 h 712"/>
                  <a:gd name="T74" fmla="*/ 317 w 1321"/>
                  <a:gd name="T75" fmla="*/ 52 h 712"/>
                  <a:gd name="T76" fmla="*/ 384 w 1321"/>
                  <a:gd name="T77" fmla="*/ 29 h 712"/>
                  <a:gd name="T78" fmla="*/ 461 w 1321"/>
                  <a:gd name="T79" fmla="*/ 13 h 712"/>
                  <a:gd name="T80" fmla="*/ 538 w 1321"/>
                  <a:gd name="T81" fmla="*/ 4 h 712"/>
                  <a:gd name="T82" fmla="*/ 618 w 1321"/>
                  <a:gd name="T83" fmla="*/ 0 h 712"/>
                  <a:gd name="T84" fmla="*/ 618 w 1321"/>
                  <a:gd name="T85" fmla="*/ 0 h 712"/>
                  <a:gd name="T86" fmla="*/ 703 w 1321"/>
                  <a:gd name="T87" fmla="*/ 4 h 712"/>
                  <a:gd name="T88" fmla="*/ 785 w 1321"/>
                  <a:gd name="T89" fmla="*/ 14 h 712"/>
                  <a:gd name="T90" fmla="*/ 863 w 1321"/>
                  <a:gd name="T91" fmla="*/ 33 h 712"/>
                  <a:gd name="T92" fmla="*/ 936 w 1321"/>
                  <a:gd name="T93" fmla="*/ 56 h 712"/>
                  <a:gd name="T94" fmla="*/ 1003 w 1321"/>
                  <a:gd name="T95" fmla="*/ 86 h 712"/>
                  <a:gd name="T96" fmla="*/ 1064 w 1321"/>
                  <a:gd name="T97" fmla="*/ 122 h 712"/>
                  <a:gd name="T98" fmla="*/ 1119 w 1321"/>
                  <a:gd name="T99" fmla="*/ 161 h 712"/>
                  <a:gd name="T100" fmla="*/ 1166 w 1321"/>
                  <a:gd name="T101" fmla="*/ 204 h 712"/>
                  <a:gd name="T102" fmla="*/ 1205 w 1321"/>
                  <a:gd name="T103" fmla="*/ 252 h 712"/>
                  <a:gd name="T104" fmla="*/ 1205 w 1321"/>
                  <a:gd name="T105" fmla="*/ 252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9900"/>
                  </a:gs>
                </a:gsLst>
                <a:lin ang="54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 b="1">
                  <a:solidFill>
                    <a:srgbClr val="7A3D00"/>
                  </a:solidFill>
                  <a:latin typeface="HY헤드라인M" pitchFamily="18" charset="-127"/>
                </a:endParaRPr>
              </a:p>
            </p:txBody>
          </p:sp>
        </p:grpSp>
        <p:sp>
          <p:nvSpPr>
            <p:cNvPr id="24" name="Text Box 28"/>
            <p:cNvSpPr txBox="1">
              <a:spLocks noChangeArrowheads="1"/>
            </p:cNvSpPr>
            <p:nvPr/>
          </p:nvSpPr>
          <p:spPr bwMode="gray">
            <a:xfrm>
              <a:off x="6016722" y="4670702"/>
              <a:ext cx="439544" cy="5232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fontAlgn="base" latinLnBrk="0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ko-KR" sz="2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4</a:t>
              </a:r>
            </a:p>
          </p:txBody>
        </p:sp>
        <p:sp>
          <p:nvSpPr>
            <p:cNvPr id="25" name="Text Box 9"/>
            <p:cNvSpPr txBox="1">
              <a:spLocks noChangeArrowheads="1"/>
            </p:cNvSpPr>
            <p:nvPr/>
          </p:nvSpPr>
          <p:spPr bwMode="auto">
            <a:xfrm>
              <a:off x="1241330" y="4631870"/>
              <a:ext cx="432048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2400" dirty="0">
                  <a:solidFill>
                    <a:srgbClr val="7A3D00"/>
                  </a:solidFill>
                  <a:latin typeface="08서울남산체 EB" pitchFamily="18" charset="-127"/>
                  <a:ea typeface="08서울남산체 EB" pitchFamily="18" charset="-127"/>
                </a:rPr>
                <a:t>주택</a:t>
              </a:r>
              <a:r>
                <a:rPr kumimoji="1" lang="ko-KR" altLang="en-US" sz="2400" dirty="0" smtClean="0">
                  <a:solidFill>
                    <a:srgbClr val="7A3D00"/>
                  </a:solidFill>
                  <a:latin typeface="굴림체" pitchFamily="49" charset="-127"/>
                  <a:ea typeface="굴림체" pitchFamily="49" charset="-127"/>
                </a:rPr>
                <a:t>∙</a:t>
              </a:r>
              <a:r>
                <a:rPr kumimoji="1" lang="ko-KR" altLang="en-US" sz="2400" dirty="0" smtClean="0">
                  <a:solidFill>
                    <a:srgbClr val="7A3D00"/>
                  </a:solidFill>
                  <a:latin typeface="08서울남산체 EB" pitchFamily="18" charset="-127"/>
                  <a:ea typeface="08서울남산체 EB" pitchFamily="18" charset="-127"/>
                </a:rPr>
                <a:t>에너지 </a:t>
              </a:r>
              <a:r>
                <a:rPr kumimoji="1" lang="en-US" altLang="ko-KR" sz="2400" dirty="0">
                  <a:solidFill>
                    <a:srgbClr val="7A3D00"/>
                  </a:solidFill>
                  <a:latin typeface="08서울남산체 EB" pitchFamily="18" charset="-127"/>
                  <a:ea typeface="08서울남산체 EB" pitchFamily="18" charset="-127"/>
                </a:rPr>
                <a:t>SOC</a:t>
              </a:r>
              <a:r>
                <a:rPr kumimoji="1" lang="ko-KR" altLang="en-US" sz="2400" dirty="0">
                  <a:solidFill>
                    <a:srgbClr val="7A3D00"/>
                  </a:solidFill>
                  <a:latin typeface="08서울남산체 EB" pitchFamily="18" charset="-127"/>
                  <a:ea typeface="08서울남산체 EB" pitchFamily="18" charset="-127"/>
                </a:rPr>
                <a:t>협동조합</a:t>
              </a:r>
              <a:endParaRPr kumimoji="1" lang="en-US" altLang="ko-KR" sz="2200" dirty="0">
                <a:solidFill>
                  <a:srgbClr val="7A3D00"/>
                </a:solidFill>
                <a:latin typeface="08서울남산체 EB" pitchFamily="18" charset="-127"/>
                <a:ea typeface="08서울남산체 EB" pitchFamily="18" charset="-127"/>
              </a:endParaRPr>
            </a:p>
            <a:p>
              <a:pPr algn="r" eaLnBrk="0" fontAlgn="base" latinLnBrk="0" hangingPunct="0"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r>
                <a:rPr kumimoji="1" lang="ko-KR" altLang="en-US" sz="1600" dirty="0" smtClean="0">
                  <a:solidFill>
                    <a:srgbClr val="7A3D00"/>
                  </a:solidFill>
                  <a:latin typeface="08서울남산체 EB" pitchFamily="18" charset="-127"/>
                  <a:ea typeface="08서울남산체 EB" pitchFamily="18" charset="-127"/>
                </a:rPr>
                <a:t> 공공재 </a:t>
              </a:r>
              <a:r>
                <a:rPr kumimoji="1" lang="ko-KR" altLang="en-US" sz="1600" dirty="0">
                  <a:solidFill>
                    <a:srgbClr val="7A3D00"/>
                  </a:solidFill>
                  <a:latin typeface="08서울남산체 EB" pitchFamily="18" charset="-127"/>
                  <a:ea typeface="08서울남산체 EB" pitchFamily="18" charset="-127"/>
                </a:rPr>
                <a:t>공급 다변화</a:t>
              </a:r>
              <a:r>
                <a:rPr kumimoji="1" lang="ko-KR" altLang="en-US" sz="1600" dirty="0">
                  <a:solidFill>
                    <a:srgbClr val="7A3D00"/>
                  </a:solidFill>
                  <a:latin typeface="굴림체" pitchFamily="49" charset="-127"/>
                  <a:ea typeface="굴림체" pitchFamily="49" charset="-127"/>
                </a:rPr>
                <a:t>∙</a:t>
              </a:r>
              <a:r>
                <a:rPr kumimoji="1" lang="ko-KR" altLang="en-US" sz="1600" dirty="0">
                  <a:solidFill>
                    <a:srgbClr val="7A3D00"/>
                  </a:solidFill>
                  <a:latin typeface="08서울남산체 EB" pitchFamily="18" charset="-127"/>
                  <a:ea typeface="08서울남산체 EB" pitchFamily="18" charset="-127"/>
                </a:rPr>
                <a:t>선진화 </a:t>
              </a:r>
            </a:p>
          </p:txBody>
        </p:sp>
      </p:grpSp>
      <p:grpSp>
        <p:nvGrpSpPr>
          <p:cNvPr id="28" name="그룹 85"/>
          <p:cNvGrpSpPr>
            <a:grpSpLocks/>
          </p:cNvGrpSpPr>
          <p:nvPr/>
        </p:nvGrpSpPr>
        <p:grpSpPr bwMode="auto">
          <a:xfrm>
            <a:off x="-288032" y="1802136"/>
            <a:ext cx="5403850" cy="1006475"/>
            <a:chOff x="0" y="2384499"/>
            <a:chExt cx="5403850" cy="1006475"/>
          </a:xfrm>
        </p:grpSpPr>
        <p:sp>
          <p:nvSpPr>
            <p:cNvPr id="29" name="Rectangle 10"/>
            <p:cNvSpPr>
              <a:spLocks noChangeArrowheads="1"/>
            </p:cNvSpPr>
            <p:nvPr/>
          </p:nvSpPr>
          <p:spPr bwMode="gray">
            <a:xfrm>
              <a:off x="0" y="2636912"/>
              <a:ext cx="4665663" cy="719137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79999"/>
                  </a:srgbClr>
                </a:gs>
                <a:gs pos="100000">
                  <a:srgbClr val="93B1FD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600">
                <a:solidFill>
                  <a:srgbClr val="7A3D00"/>
                </a:solidFill>
                <a:latin typeface="08서울남산체 EB" pitchFamily="18" charset="-127"/>
                <a:ea typeface="08서울남산체 EB" pitchFamily="18" charset="-127"/>
              </a:endParaRPr>
            </a:p>
          </p:txBody>
        </p:sp>
        <p:grpSp>
          <p:nvGrpSpPr>
            <p:cNvPr id="30" name="Group 11"/>
            <p:cNvGrpSpPr>
              <a:grpSpLocks/>
            </p:cNvGrpSpPr>
            <p:nvPr/>
          </p:nvGrpSpPr>
          <p:grpSpPr bwMode="auto">
            <a:xfrm>
              <a:off x="4316413" y="2384499"/>
              <a:ext cx="1087437" cy="1006475"/>
              <a:chOff x="3938" y="1968"/>
              <a:chExt cx="430" cy="437"/>
            </a:xfrm>
          </p:grpSpPr>
          <p:grpSp>
            <p:nvGrpSpPr>
              <p:cNvPr id="32" name="Group 12"/>
              <p:cNvGrpSpPr>
                <a:grpSpLocks/>
              </p:cNvGrpSpPr>
              <p:nvPr/>
            </p:nvGrpSpPr>
            <p:grpSpPr bwMode="auto">
              <a:xfrm>
                <a:off x="3938" y="1968"/>
                <a:ext cx="430" cy="437"/>
                <a:chOff x="2016" y="1920"/>
                <a:chExt cx="1680" cy="1680"/>
              </a:xfrm>
            </p:grpSpPr>
            <p:sp>
              <p:nvSpPr>
                <p:cNvPr id="34" name="Oval 13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3B1FD"/>
                    </a:gs>
                    <a:gs pos="100000">
                      <a:srgbClr val="2C354C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ko-KR" altLang="en-US" sz="1600" b="1">
                    <a:solidFill>
                      <a:srgbClr val="7A3D00"/>
                    </a:solidFill>
                    <a:latin typeface="HY헤드라인M" pitchFamily="18" charset="-127"/>
                  </a:endParaRPr>
                </a:p>
              </p:txBody>
            </p:sp>
            <p:sp>
              <p:nvSpPr>
                <p:cNvPr id="35" name="Freeform 14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205 w 1321"/>
                    <a:gd name="T1" fmla="*/ 252 h 712"/>
                    <a:gd name="T2" fmla="*/ 1220 w 1321"/>
                    <a:gd name="T3" fmla="*/ 279 h 712"/>
                    <a:gd name="T4" fmla="*/ 1223 w 1321"/>
                    <a:gd name="T5" fmla="*/ 302 h 712"/>
                    <a:gd name="T6" fmla="*/ 1218 w 1321"/>
                    <a:gd name="T7" fmla="*/ 324 h 712"/>
                    <a:gd name="T8" fmla="*/ 1202 w 1321"/>
                    <a:gd name="T9" fmla="*/ 345 h 712"/>
                    <a:gd name="T10" fmla="*/ 1178 w 1321"/>
                    <a:gd name="T11" fmla="*/ 364 h 712"/>
                    <a:gd name="T12" fmla="*/ 1148 w 1321"/>
                    <a:gd name="T13" fmla="*/ 380 h 712"/>
                    <a:gd name="T14" fmla="*/ 1108 w 1321"/>
                    <a:gd name="T15" fmla="*/ 394 h 712"/>
                    <a:gd name="T16" fmla="*/ 1063 w 1321"/>
                    <a:gd name="T17" fmla="*/ 409 h 712"/>
                    <a:gd name="T18" fmla="*/ 1011 w 1321"/>
                    <a:gd name="T19" fmla="*/ 419 h 712"/>
                    <a:gd name="T20" fmla="*/ 955 w 1321"/>
                    <a:gd name="T21" fmla="*/ 429 h 712"/>
                    <a:gd name="T22" fmla="*/ 896 w 1321"/>
                    <a:gd name="T23" fmla="*/ 436 h 712"/>
                    <a:gd name="T24" fmla="*/ 830 w 1321"/>
                    <a:gd name="T25" fmla="*/ 443 h 712"/>
                    <a:gd name="T26" fmla="*/ 763 w 1321"/>
                    <a:gd name="T27" fmla="*/ 446 h 712"/>
                    <a:gd name="T28" fmla="*/ 737 w 1321"/>
                    <a:gd name="T29" fmla="*/ 448 h 712"/>
                    <a:gd name="T30" fmla="*/ 441 w 1321"/>
                    <a:gd name="T31" fmla="*/ 448 h 712"/>
                    <a:gd name="T32" fmla="*/ 437 w 1321"/>
                    <a:gd name="T33" fmla="*/ 448 h 712"/>
                    <a:gd name="T34" fmla="*/ 379 w 1321"/>
                    <a:gd name="T35" fmla="*/ 445 h 712"/>
                    <a:gd name="T36" fmla="*/ 323 w 1321"/>
                    <a:gd name="T37" fmla="*/ 443 h 712"/>
                    <a:gd name="T38" fmla="*/ 270 w 1321"/>
                    <a:gd name="T39" fmla="*/ 438 h 712"/>
                    <a:gd name="T40" fmla="*/ 219 w 1321"/>
                    <a:gd name="T41" fmla="*/ 434 h 712"/>
                    <a:gd name="T42" fmla="*/ 173 w 1321"/>
                    <a:gd name="T43" fmla="*/ 426 h 712"/>
                    <a:gd name="T44" fmla="*/ 130 w 1321"/>
                    <a:gd name="T45" fmla="*/ 416 h 712"/>
                    <a:gd name="T46" fmla="*/ 94 w 1321"/>
                    <a:gd name="T47" fmla="*/ 408 h 712"/>
                    <a:gd name="T48" fmla="*/ 63 w 1321"/>
                    <a:gd name="T49" fmla="*/ 396 h 712"/>
                    <a:gd name="T50" fmla="*/ 35 w 1321"/>
                    <a:gd name="T51" fmla="*/ 382 h 712"/>
                    <a:gd name="T52" fmla="*/ 18 w 1321"/>
                    <a:gd name="T53" fmla="*/ 366 h 712"/>
                    <a:gd name="T54" fmla="*/ 6 w 1321"/>
                    <a:gd name="T55" fmla="*/ 348 h 712"/>
                    <a:gd name="T56" fmla="*/ 0 w 1321"/>
                    <a:gd name="T57" fmla="*/ 329 h 712"/>
                    <a:gd name="T58" fmla="*/ 0 w 1321"/>
                    <a:gd name="T59" fmla="*/ 327 h 712"/>
                    <a:gd name="T60" fmla="*/ 4 w 1321"/>
                    <a:gd name="T61" fmla="*/ 306 h 712"/>
                    <a:gd name="T62" fmla="*/ 16 w 1321"/>
                    <a:gd name="T63" fmla="*/ 280 h 712"/>
                    <a:gd name="T64" fmla="*/ 47 w 1321"/>
                    <a:gd name="T65" fmla="*/ 232 h 712"/>
                    <a:gd name="T66" fmla="*/ 86 w 1321"/>
                    <a:gd name="T67" fmla="*/ 188 h 712"/>
                    <a:gd name="T68" fmla="*/ 135 w 1321"/>
                    <a:gd name="T69" fmla="*/ 148 h 712"/>
                    <a:gd name="T70" fmla="*/ 188 w 1321"/>
                    <a:gd name="T71" fmla="*/ 111 h 712"/>
                    <a:gd name="T72" fmla="*/ 250 w 1321"/>
                    <a:gd name="T73" fmla="*/ 78 h 712"/>
                    <a:gd name="T74" fmla="*/ 317 w 1321"/>
                    <a:gd name="T75" fmla="*/ 52 h 712"/>
                    <a:gd name="T76" fmla="*/ 384 w 1321"/>
                    <a:gd name="T77" fmla="*/ 29 h 712"/>
                    <a:gd name="T78" fmla="*/ 461 w 1321"/>
                    <a:gd name="T79" fmla="*/ 13 h 712"/>
                    <a:gd name="T80" fmla="*/ 538 w 1321"/>
                    <a:gd name="T81" fmla="*/ 4 h 712"/>
                    <a:gd name="T82" fmla="*/ 618 w 1321"/>
                    <a:gd name="T83" fmla="*/ 0 h 712"/>
                    <a:gd name="T84" fmla="*/ 618 w 1321"/>
                    <a:gd name="T85" fmla="*/ 0 h 712"/>
                    <a:gd name="T86" fmla="*/ 703 w 1321"/>
                    <a:gd name="T87" fmla="*/ 4 h 712"/>
                    <a:gd name="T88" fmla="*/ 785 w 1321"/>
                    <a:gd name="T89" fmla="*/ 14 h 712"/>
                    <a:gd name="T90" fmla="*/ 863 w 1321"/>
                    <a:gd name="T91" fmla="*/ 33 h 712"/>
                    <a:gd name="T92" fmla="*/ 936 w 1321"/>
                    <a:gd name="T93" fmla="*/ 56 h 712"/>
                    <a:gd name="T94" fmla="*/ 1003 w 1321"/>
                    <a:gd name="T95" fmla="*/ 86 h 712"/>
                    <a:gd name="T96" fmla="*/ 1064 w 1321"/>
                    <a:gd name="T97" fmla="*/ 122 h 712"/>
                    <a:gd name="T98" fmla="*/ 1119 w 1321"/>
                    <a:gd name="T99" fmla="*/ 161 h 712"/>
                    <a:gd name="T100" fmla="*/ 1166 w 1321"/>
                    <a:gd name="T101" fmla="*/ 204 h 712"/>
                    <a:gd name="T102" fmla="*/ 1205 w 1321"/>
                    <a:gd name="T103" fmla="*/ 252 h 712"/>
                    <a:gd name="T104" fmla="*/ 1205 w 1321"/>
                    <a:gd name="T105" fmla="*/ 252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93B1FD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ko-KR" altLang="en-US" sz="1600" b="1">
                    <a:solidFill>
                      <a:srgbClr val="7A3D00"/>
                    </a:solidFill>
                    <a:latin typeface="HY헤드라인M" pitchFamily="18" charset="-127"/>
                  </a:endParaRPr>
                </a:p>
              </p:txBody>
            </p:sp>
          </p:grpSp>
          <p:sp>
            <p:nvSpPr>
              <p:cNvPr id="33" name="Text Box 15"/>
              <p:cNvSpPr txBox="1">
                <a:spLocks noChangeArrowheads="1"/>
              </p:cNvSpPr>
              <p:nvPr/>
            </p:nvSpPr>
            <p:spPr bwMode="gray">
              <a:xfrm>
                <a:off x="4063" y="2028"/>
                <a:ext cx="174" cy="22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ko-KR" sz="28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2</a:t>
                </a:r>
              </a:p>
            </p:txBody>
          </p:sp>
        </p:grpSp>
        <p:sp>
          <p:nvSpPr>
            <p:cNvPr id="31" name="Text Box 9"/>
            <p:cNvSpPr txBox="1">
              <a:spLocks noChangeArrowheads="1"/>
            </p:cNvSpPr>
            <p:nvPr/>
          </p:nvSpPr>
          <p:spPr bwMode="auto">
            <a:xfrm>
              <a:off x="974564" y="2635470"/>
              <a:ext cx="3240360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2200">
                  <a:solidFill>
                    <a:srgbClr val="7A3D00"/>
                  </a:solidFill>
                  <a:latin typeface="08서울남산체 EB" pitchFamily="18" charset="-127"/>
                  <a:ea typeface="08서울남산체 EB" pitchFamily="18" charset="-127"/>
                </a:rPr>
                <a:t>영세 소상공인 협동조합</a:t>
              </a:r>
              <a:endParaRPr kumimoji="1" lang="en-US" altLang="ko-KR" sz="2200">
                <a:solidFill>
                  <a:srgbClr val="7A3D00"/>
                </a:solidFill>
                <a:latin typeface="08서울남산체 EB" pitchFamily="18" charset="-127"/>
                <a:ea typeface="08서울남산체 EB" pitchFamily="18" charset="-127"/>
              </a:endParaRPr>
            </a:p>
            <a:p>
              <a:pPr algn="r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>
                  <a:solidFill>
                    <a:srgbClr val="7A3D00"/>
                  </a:solidFill>
                  <a:latin typeface="08서울남산체 EB" pitchFamily="18" charset="-127"/>
                  <a:ea typeface="08서울남산체 EB" pitchFamily="18" charset="-127"/>
                </a:rPr>
                <a:t>- SSM </a:t>
              </a:r>
              <a:r>
                <a:rPr kumimoji="1" lang="ko-KR" altLang="en-US" sz="1600">
                  <a:solidFill>
                    <a:srgbClr val="7A3D00"/>
                  </a:solidFill>
                  <a:latin typeface="08서울남산체 EB" pitchFamily="18" charset="-127"/>
                  <a:ea typeface="08서울남산체 EB" pitchFamily="18" charset="-127"/>
                </a:rPr>
                <a:t>등에</a:t>
              </a:r>
              <a:r>
                <a:rPr kumimoji="1" lang="en-US" altLang="ko-KR" sz="1600">
                  <a:solidFill>
                    <a:srgbClr val="7A3D00"/>
                  </a:solidFill>
                  <a:latin typeface="08서울남산체 EB" pitchFamily="18" charset="-127"/>
                  <a:ea typeface="08서울남산체 EB" pitchFamily="18" charset="-127"/>
                </a:rPr>
                <a:t> </a:t>
              </a:r>
              <a:r>
                <a:rPr kumimoji="1" lang="ko-KR" altLang="en-US" sz="1600">
                  <a:solidFill>
                    <a:srgbClr val="7A3D00"/>
                  </a:solidFill>
                  <a:latin typeface="08서울남산체 EB" pitchFamily="18" charset="-127"/>
                  <a:ea typeface="08서울남산체 EB" pitchFamily="18" charset="-127"/>
                </a:rPr>
                <a:t>대한 경쟁력 강화</a:t>
              </a:r>
            </a:p>
          </p:txBody>
        </p:sp>
      </p:grpSp>
      <p:grpSp>
        <p:nvGrpSpPr>
          <p:cNvPr id="36" name="그룹 86"/>
          <p:cNvGrpSpPr>
            <a:grpSpLocks/>
          </p:cNvGrpSpPr>
          <p:nvPr/>
        </p:nvGrpSpPr>
        <p:grpSpPr bwMode="auto">
          <a:xfrm>
            <a:off x="-288032" y="2913386"/>
            <a:ext cx="6119813" cy="1012825"/>
            <a:chOff x="0" y="3450213"/>
            <a:chExt cx="6119813" cy="1012825"/>
          </a:xfrm>
        </p:grpSpPr>
        <p:sp>
          <p:nvSpPr>
            <p:cNvPr id="37" name="Rectangle 17"/>
            <p:cNvSpPr>
              <a:spLocks noChangeArrowheads="1"/>
            </p:cNvSpPr>
            <p:nvPr/>
          </p:nvSpPr>
          <p:spPr bwMode="gray">
            <a:xfrm>
              <a:off x="0" y="3569971"/>
              <a:ext cx="5686425" cy="720725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79999"/>
                  </a:srgbClr>
                </a:gs>
                <a:gs pos="100000">
                  <a:srgbClr val="99CC00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600" b="1">
                <a:solidFill>
                  <a:srgbClr val="7A3D00"/>
                </a:solidFill>
                <a:latin typeface="HY헤드라인M" pitchFamily="18" charset="-127"/>
              </a:endParaRPr>
            </a:p>
          </p:txBody>
        </p:sp>
        <p:sp>
          <p:nvSpPr>
            <p:cNvPr id="38" name="Text Box 9"/>
            <p:cNvSpPr txBox="1">
              <a:spLocks noChangeArrowheads="1"/>
            </p:cNvSpPr>
            <p:nvPr/>
          </p:nvSpPr>
          <p:spPr bwMode="auto">
            <a:xfrm>
              <a:off x="166056" y="3574577"/>
              <a:ext cx="4752528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2400" dirty="0">
                  <a:solidFill>
                    <a:srgbClr val="7A3D00"/>
                  </a:solidFill>
                  <a:latin typeface="08서울남산체 EB" pitchFamily="18" charset="-127"/>
                  <a:ea typeface="08서울남산체 EB" pitchFamily="18" charset="-127"/>
                </a:rPr>
                <a:t>문화</a:t>
              </a:r>
              <a:r>
                <a:rPr kumimoji="1" lang="ko-KR" altLang="en-US" sz="2400" dirty="0">
                  <a:solidFill>
                    <a:srgbClr val="7A3D00"/>
                  </a:solidFill>
                  <a:latin typeface="굴림체" pitchFamily="49" charset="-127"/>
                  <a:ea typeface="굴림체" pitchFamily="49" charset="-127"/>
                </a:rPr>
                <a:t>∙</a:t>
              </a:r>
              <a:r>
                <a:rPr kumimoji="1" lang="ko-KR" altLang="en-US" sz="2400" dirty="0">
                  <a:solidFill>
                    <a:srgbClr val="7A3D00"/>
                  </a:solidFill>
                  <a:latin typeface="08서울남산체 EB" pitchFamily="18" charset="-127"/>
                  <a:ea typeface="08서울남산체 EB" pitchFamily="18" charset="-127"/>
                </a:rPr>
                <a:t>예술</a:t>
              </a:r>
              <a:r>
                <a:rPr kumimoji="1" lang="ko-KR" altLang="en-US" sz="2400" dirty="0" smtClean="0">
                  <a:solidFill>
                    <a:srgbClr val="7A3D00"/>
                  </a:solidFill>
                  <a:latin typeface="굴림체" pitchFamily="49" charset="-127"/>
                  <a:ea typeface="굴림체" pitchFamily="49" charset="-127"/>
                </a:rPr>
                <a:t>∙</a:t>
              </a:r>
              <a:r>
                <a:rPr kumimoji="1" lang="ko-KR" altLang="en-US" sz="2400" dirty="0" smtClean="0">
                  <a:solidFill>
                    <a:srgbClr val="7A3D00"/>
                  </a:solidFill>
                  <a:latin typeface="08서울남산체 EB" pitchFamily="18" charset="-127"/>
                  <a:ea typeface="08서울남산체 EB" pitchFamily="18" charset="-127"/>
                </a:rPr>
                <a:t>스포츠 </a:t>
              </a:r>
              <a:r>
                <a:rPr kumimoji="1" lang="ko-KR" altLang="en-US" sz="2400" dirty="0">
                  <a:solidFill>
                    <a:srgbClr val="7A3D00"/>
                  </a:solidFill>
                  <a:latin typeface="08서울남산체 EB" pitchFamily="18" charset="-127"/>
                  <a:ea typeface="08서울남산체 EB" pitchFamily="18" charset="-127"/>
                </a:rPr>
                <a:t>협동조합</a:t>
              </a:r>
              <a:endParaRPr kumimoji="1" lang="en-US" altLang="ko-KR" sz="2200" dirty="0">
                <a:solidFill>
                  <a:srgbClr val="7A3D00"/>
                </a:solidFill>
                <a:latin typeface="08서울남산체 EB" pitchFamily="18" charset="-127"/>
                <a:ea typeface="08서울남산체 EB" pitchFamily="18" charset="-127"/>
              </a:endParaRPr>
            </a:p>
            <a:p>
              <a:pPr algn="r" eaLnBrk="0" fontAlgn="base" latinLnBrk="0" hangingPunct="0"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r>
                <a:rPr kumimoji="1" lang="ko-KR" altLang="en-US" sz="1600" dirty="0">
                  <a:solidFill>
                    <a:srgbClr val="7A3D00"/>
                  </a:solidFill>
                  <a:latin typeface="08서울남산체 EB" pitchFamily="18" charset="-127"/>
                  <a:ea typeface="08서울남산체 EB" pitchFamily="18" charset="-127"/>
                </a:rPr>
                <a:t> </a:t>
              </a:r>
              <a:r>
                <a:rPr kumimoji="1" lang="ko-KR" altLang="en-US" sz="1600" dirty="0" err="1">
                  <a:solidFill>
                    <a:srgbClr val="7A3D00"/>
                  </a:solidFill>
                  <a:latin typeface="08서울남산체 EB" pitchFamily="18" charset="-127"/>
                  <a:ea typeface="08서울남산체 EB" pitchFamily="18" charset="-127"/>
                </a:rPr>
                <a:t>참여형</a:t>
              </a:r>
              <a:r>
                <a:rPr kumimoji="1" lang="ko-KR" altLang="en-US" sz="1600" dirty="0">
                  <a:solidFill>
                    <a:srgbClr val="7A3D00"/>
                  </a:solidFill>
                  <a:latin typeface="08서울남산체 EB" pitchFamily="18" charset="-127"/>
                  <a:ea typeface="08서울남산체 EB" pitchFamily="18" charset="-127"/>
                </a:rPr>
                <a:t> 문화예술스포츠 활성화 </a:t>
              </a:r>
            </a:p>
          </p:txBody>
        </p:sp>
        <p:grpSp>
          <p:nvGrpSpPr>
            <p:cNvPr id="39" name="Group 18"/>
            <p:cNvGrpSpPr>
              <a:grpSpLocks/>
            </p:cNvGrpSpPr>
            <p:nvPr/>
          </p:nvGrpSpPr>
          <p:grpSpPr bwMode="auto">
            <a:xfrm>
              <a:off x="5021263" y="3450213"/>
              <a:ext cx="1098550" cy="1012825"/>
              <a:chOff x="3552" y="3339"/>
              <a:chExt cx="412" cy="392"/>
            </a:xfrm>
          </p:grpSpPr>
          <p:grpSp>
            <p:nvGrpSpPr>
              <p:cNvPr id="40" name="Group 19"/>
              <p:cNvGrpSpPr>
                <a:grpSpLocks/>
              </p:cNvGrpSpPr>
              <p:nvPr/>
            </p:nvGrpSpPr>
            <p:grpSpPr bwMode="auto">
              <a:xfrm>
                <a:off x="3552" y="3339"/>
                <a:ext cx="412" cy="392"/>
                <a:chOff x="2016" y="1920"/>
                <a:chExt cx="1680" cy="1680"/>
              </a:xfrm>
            </p:grpSpPr>
            <p:sp>
              <p:nvSpPr>
                <p:cNvPr id="42" name="Oval 20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CC00"/>
                    </a:gs>
                    <a:gs pos="100000">
                      <a:srgbClr val="253200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ko-KR" altLang="en-US" sz="1600" b="1">
                    <a:solidFill>
                      <a:srgbClr val="7A3D00"/>
                    </a:solidFill>
                    <a:latin typeface="HY헤드라인M" pitchFamily="18" charset="-127"/>
                  </a:endParaRPr>
                </a:p>
              </p:txBody>
            </p:sp>
            <p:sp>
              <p:nvSpPr>
                <p:cNvPr id="43" name="Freeform 21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205 w 1321"/>
                    <a:gd name="T1" fmla="*/ 252 h 712"/>
                    <a:gd name="T2" fmla="*/ 1220 w 1321"/>
                    <a:gd name="T3" fmla="*/ 279 h 712"/>
                    <a:gd name="T4" fmla="*/ 1223 w 1321"/>
                    <a:gd name="T5" fmla="*/ 302 h 712"/>
                    <a:gd name="T6" fmla="*/ 1218 w 1321"/>
                    <a:gd name="T7" fmla="*/ 324 h 712"/>
                    <a:gd name="T8" fmla="*/ 1202 w 1321"/>
                    <a:gd name="T9" fmla="*/ 345 h 712"/>
                    <a:gd name="T10" fmla="*/ 1178 w 1321"/>
                    <a:gd name="T11" fmla="*/ 364 h 712"/>
                    <a:gd name="T12" fmla="*/ 1148 w 1321"/>
                    <a:gd name="T13" fmla="*/ 380 h 712"/>
                    <a:gd name="T14" fmla="*/ 1108 w 1321"/>
                    <a:gd name="T15" fmla="*/ 394 h 712"/>
                    <a:gd name="T16" fmla="*/ 1063 w 1321"/>
                    <a:gd name="T17" fmla="*/ 409 h 712"/>
                    <a:gd name="T18" fmla="*/ 1011 w 1321"/>
                    <a:gd name="T19" fmla="*/ 419 h 712"/>
                    <a:gd name="T20" fmla="*/ 955 w 1321"/>
                    <a:gd name="T21" fmla="*/ 429 h 712"/>
                    <a:gd name="T22" fmla="*/ 896 w 1321"/>
                    <a:gd name="T23" fmla="*/ 436 h 712"/>
                    <a:gd name="T24" fmla="*/ 830 w 1321"/>
                    <a:gd name="T25" fmla="*/ 443 h 712"/>
                    <a:gd name="T26" fmla="*/ 763 w 1321"/>
                    <a:gd name="T27" fmla="*/ 446 h 712"/>
                    <a:gd name="T28" fmla="*/ 737 w 1321"/>
                    <a:gd name="T29" fmla="*/ 448 h 712"/>
                    <a:gd name="T30" fmla="*/ 441 w 1321"/>
                    <a:gd name="T31" fmla="*/ 448 h 712"/>
                    <a:gd name="T32" fmla="*/ 437 w 1321"/>
                    <a:gd name="T33" fmla="*/ 448 h 712"/>
                    <a:gd name="T34" fmla="*/ 379 w 1321"/>
                    <a:gd name="T35" fmla="*/ 445 h 712"/>
                    <a:gd name="T36" fmla="*/ 323 w 1321"/>
                    <a:gd name="T37" fmla="*/ 443 h 712"/>
                    <a:gd name="T38" fmla="*/ 270 w 1321"/>
                    <a:gd name="T39" fmla="*/ 438 h 712"/>
                    <a:gd name="T40" fmla="*/ 219 w 1321"/>
                    <a:gd name="T41" fmla="*/ 434 h 712"/>
                    <a:gd name="T42" fmla="*/ 173 w 1321"/>
                    <a:gd name="T43" fmla="*/ 426 h 712"/>
                    <a:gd name="T44" fmla="*/ 130 w 1321"/>
                    <a:gd name="T45" fmla="*/ 416 h 712"/>
                    <a:gd name="T46" fmla="*/ 94 w 1321"/>
                    <a:gd name="T47" fmla="*/ 408 h 712"/>
                    <a:gd name="T48" fmla="*/ 63 w 1321"/>
                    <a:gd name="T49" fmla="*/ 396 h 712"/>
                    <a:gd name="T50" fmla="*/ 35 w 1321"/>
                    <a:gd name="T51" fmla="*/ 382 h 712"/>
                    <a:gd name="T52" fmla="*/ 18 w 1321"/>
                    <a:gd name="T53" fmla="*/ 366 h 712"/>
                    <a:gd name="T54" fmla="*/ 6 w 1321"/>
                    <a:gd name="T55" fmla="*/ 348 h 712"/>
                    <a:gd name="T56" fmla="*/ 0 w 1321"/>
                    <a:gd name="T57" fmla="*/ 329 h 712"/>
                    <a:gd name="T58" fmla="*/ 0 w 1321"/>
                    <a:gd name="T59" fmla="*/ 327 h 712"/>
                    <a:gd name="T60" fmla="*/ 4 w 1321"/>
                    <a:gd name="T61" fmla="*/ 306 h 712"/>
                    <a:gd name="T62" fmla="*/ 16 w 1321"/>
                    <a:gd name="T63" fmla="*/ 280 h 712"/>
                    <a:gd name="T64" fmla="*/ 47 w 1321"/>
                    <a:gd name="T65" fmla="*/ 232 h 712"/>
                    <a:gd name="T66" fmla="*/ 86 w 1321"/>
                    <a:gd name="T67" fmla="*/ 188 h 712"/>
                    <a:gd name="T68" fmla="*/ 135 w 1321"/>
                    <a:gd name="T69" fmla="*/ 148 h 712"/>
                    <a:gd name="T70" fmla="*/ 188 w 1321"/>
                    <a:gd name="T71" fmla="*/ 111 h 712"/>
                    <a:gd name="T72" fmla="*/ 250 w 1321"/>
                    <a:gd name="T73" fmla="*/ 78 h 712"/>
                    <a:gd name="T74" fmla="*/ 317 w 1321"/>
                    <a:gd name="T75" fmla="*/ 52 h 712"/>
                    <a:gd name="T76" fmla="*/ 384 w 1321"/>
                    <a:gd name="T77" fmla="*/ 29 h 712"/>
                    <a:gd name="T78" fmla="*/ 461 w 1321"/>
                    <a:gd name="T79" fmla="*/ 13 h 712"/>
                    <a:gd name="T80" fmla="*/ 538 w 1321"/>
                    <a:gd name="T81" fmla="*/ 4 h 712"/>
                    <a:gd name="T82" fmla="*/ 618 w 1321"/>
                    <a:gd name="T83" fmla="*/ 0 h 712"/>
                    <a:gd name="T84" fmla="*/ 618 w 1321"/>
                    <a:gd name="T85" fmla="*/ 0 h 712"/>
                    <a:gd name="T86" fmla="*/ 703 w 1321"/>
                    <a:gd name="T87" fmla="*/ 4 h 712"/>
                    <a:gd name="T88" fmla="*/ 785 w 1321"/>
                    <a:gd name="T89" fmla="*/ 14 h 712"/>
                    <a:gd name="T90" fmla="*/ 863 w 1321"/>
                    <a:gd name="T91" fmla="*/ 33 h 712"/>
                    <a:gd name="T92" fmla="*/ 936 w 1321"/>
                    <a:gd name="T93" fmla="*/ 56 h 712"/>
                    <a:gd name="T94" fmla="*/ 1003 w 1321"/>
                    <a:gd name="T95" fmla="*/ 86 h 712"/>
                    <a:gd name="T96" fmla="*/ 1064 w 1321"/>
                    <a:gd name="T97" fmla="*/ 122 h 712"/>
                    <a:gd name="T98" fmla="*/ 1119 w 1321"/>
                    <a:gd name="T99" fmla="*/ 161 h 712"/>
                    <a:gd name="T100" fmla="*/ 1166 w 1321"/>
                    <a:gd name="T101" fmla="*/ 204 h 712"/>
                    <a:gd name="T102" fmla="*/ 1205 w 1321"/>
                    <a:gd name="T103" fmla="*/ 252 h 712"/>
                    <a:gd name="T104" fmla="*/ 1205 w 1321"/>
                    <a:gd name="T105" fmla="*/ 252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99CC00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ko-KR" altLang="en-US" sz="1600" b="1">
                    <a:solidFill>
                      <a:srgbClr val="7A3D00"/>
                    </a:solidFill>
                    <a:latin typeface="HY헤드라인M" pitchFamily="18" charset="-127"/>
                  </a:endParaRPr>
                </a:p>
              </p:txBody>
            </p:sp>
          </p:grpSp>
          <p:sp>
            <p:nvSpPr>
              <p:cNvPr id="41" name="Text Box 22"/>
              <p:cNvSpPr txBox="1">
                <a:spLocks noChangeArrowheads="1"/>
              </p:cNvSpPr>
              <p:nvPr/>
            </p:nvSpPr>
            <p:spPr bwMode="gray">
              <a:xfrm>
                <a:off x="3682" y="3405"/>
                <a:ext cx="165" cy="20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ko-KR" sz="28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3</a:t>
                </a:r>
              </a:p>
            </p:txBody>
          </p:sp>
        </p:grpSp>
      </p:grpSp>
      <p:grpSp>
        <p:nvGrpSpPr>
          <p:cNvPr id="44" name="그룹 92"/>
          <p:cNvGrpSpPr>
            <a:grpSpLocks/>
          </p:cNvGrpSpPr>
          <p:nvPr/>
        </p:nvGrpSpPr>
        <p:grpSpPr bwMode="auto">
          <a:xfrm>
            <a:off x="-360040" y="5064200"/>
            <a:ext cx="7632700" cy="1001712"/>
            <a:chOff x="70598" y="5628145"/>
            <a:chExt cx="7631199" cy="1001713"/>
          </a:xfrm>
        </p:grpSpPr>
        <p:sp>
          <p:nvSpPr>
            <p:cNvPr id="45" name="Rectangle 3"/>
            <p:cNvSpPr>
              <a:spLocks noChangeArrowheads="1"/>
            </p:cNvSpPr>
            <p:nvPr/>
          </p:nvSpPr>
          <p:spPr bwMode="gray">
            <a:xfrm>
              <a:off x="70598" y="5732655"/>
              <a:ext cx="7020272" cy="719137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79999"/>
                  </a:srgbClr>
                </a:gs>
                <a:gs pos="100000">
                  <a:srgbClr val="FF6699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600" b="1">
                <a:solidFill>
                  <a:srgbClr val="7A3D00"/>
                </a:solidFill>
                <a:latin typeface="HY헤드라인M" pitchFamily="18" charset="-127"/>
              </a:endParaRPr>
            </a:p>
          </p:txBody>
        </p:sp>
        <p:sp>
          <p:nvSpPr>
            <p:cNvPr id="46" name="Oval 6"/>
            <p:cNvSpPr>
              <a:spLocks noChangeArrowheads="1"/>
            </p:cNvSpPr>
            <p:nvPr/>
          </p:nvSpPr>
          <p:spPr bwMode="gray">
            <a:xfrm>
              <a:off x="6603247" y="5628145"/>
              <a:ext cx="1098550" cy="1001713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643C3C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600" b="1">
                <a:solidFill>
                  <a:srgbClr val="7A3D00"/>
                </a:solidFill>
                <a:latin typeface="HY헤드라인M" pitchFamily="18" charset="-127"/>
              </a:endParaRPr>
            </a:p>
          </p:txBody>
        </p:sp>
        <p:sp>
          <p:nvSpPr>
            <p:cNvPr id="47" name="Text Box 9"/>
            <p:cNvSpPr txBox="1">
              <a:spLocks noChangeArrowheads="1"/>
            </p:cNvSpPr>
            <p:nvPr/>
          </p:nvSpPr>
          <p:spPr bwMode="auto">
            <a:xfrm>
              <a:off x="1497535" y="5733322"/>
              <a:ext cx="504056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2400" dirty="0">
                  <a:solidFill>
                    <a:srgbClr val="7A3D00"/>
                  </a:solidFill>
                  <a:latin typeface="08서울남산체 EB" pitchFamily="18" charset="-127"/>
                  <a:ea typeface="08서울남산체 EB" pitchFamily="18" charset="-127"/>
                </a:rPr>
                <a:t>청년 등 소자본</a:t>
              </a:r>
              <a:r>
                <a:rPr kumimoji="1" lang="ko-KR" altLang="en-US" sz="2400" dirty="0">
                  <a:solidFill>
                    <a:srgbClr val="7A3D00"/>
                  </a:solidFill>
                  <a:latin typeface="굴림체" pitchFamily="49" charset="-127"/>
                  <a:ea typeface="굴림체" pitchFamily="49" charset="-127"/>
                </a:rPr>
                <a:t>∙</a:t>
              </a:r>
              <a:r>
                <a:rPr kumimoji="1" lang="ko-KR" altLang="en-US" sz="2400" dirty="0">
                  <a:solidFill>
                    <a:srgbClr val="7A3D00"/>
                  </a:solidFill>
                  <a:latin typeface="08서울남산체 EB" pitchFamily="18" charset="-127"/>
                  <a:ea typeface="08서울남산체 EB" pitchFamily="18" charset="-127"/>
                </a:rPr>
                <a:t>소규모 창업협동조합</a:t>
              </a:r>
              <a:endParaRPr kumimoji="1" lang="en-US" altLang="ko-KR" sz="2200" dirty="0">
                <a:solidFill>
                  <a:srgbClr val="7A3D00"/>
                </a:solidFill>
                <a:latin typeface="08서울남산체 EB" pitchFamily="18" charset="-127"/>
                <a:ea typeface="08서울남산체 EB" pitchFamily="18" charset="-127"/>
              </a:endParaRPr>
            </a:p>
            <a:p>
              <a:pPr algn="r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>
                  <a:solidFill>
                    <a:srgbClr val="7A3D00"/>
                  </a:solidFill>
                  <a:latin typeface="08서울남산체 EB" pitchFamily="18" charset="-127"/>
                  <a:ea typeface="08서울남산체 EB" pitchFamily="18" charset="-127"/>
                </a:rPr>
                <a:t>- </a:t>
              </a:r>
              <a:r>
                <a:rPr kumimoji="1" lang="ko-KR" altLang="en-US" sz="1600" dirty="0">
                  <a:solidFill>
                    <a:srgbClr val="7A3D00"/>
                  </a:solidFill>
                  <a:latin typeface="08서울남산체 EB" pitchFamily="18" charset="-127"/>
                  <a:ea typeface="08서울남산체 EB" pitchFamily="18" charset="-127"/>
                </a:rPr>
                <a:t>청년</a:t>
              </a:r>
              <a:r>
                <a:rPr kumimoji="1" lang="ko-KR" altLang="en-US" sz="1600" dirty="0">
                  <a:solidFill>
                    <a:srgbClr val="7A3D00"/>
                  </a:solidFill>
                  <a:latin typeface="굴림체" pitchFamily="49" charset="-127"/>
                  <a:ea typeface="굴림체" pitchFamily="49" charset="-127"/>
                </a:rPr>
                <a:t>∙</a:t>
              </a:r>
              <a:r>
                <a:rPr kumimoji="1" lang="ko-KR" altLang="en-US" sz="1600" dirty="0">
                  <a:solidFill>
                    <a:srgbClr val="7A3D00"/>
                  </a:solidFill>
                  <a:latin typeface="08서울남산체 EB" pitchFamily="18" charset="-127"/>
                  <a:ea typeface="08서울남산체 EB" pitchFamily="18" charset="-127"/>
                </a:rPr>
                <a:t>벤처창업</a:t>
              </a:r>
              <a:r>
                <a:rPr kumimoji="1" lang="en-US" altLang="ko-KR" sz="1600" dirty="0">
                  <a:solidFill>
                    <a:srgbClr val="7A3D00"/>
                  </a:solidFill>
                  <a:latin typeface="08서울남산체 EB" pitchFamily="18" charset="-127"/>
                  <a:ea typeface="08서울남산체 EB" pitchFamily="18" charset="-127"/>
                </a:rPr>
                <a:t> </a:t>
              </a:r>
              <a:r>
                <a:rPr kumimoji="1" lang="ko-KR" altLang="en-US" sz="1600" dirty="0">
                  <a:solidFill>
                    <a:srgbClr val="7A3D00"/>
                  </a:solidFill>
                  <a:latin typeface="08서울남산체 EB" pitchFamily="18" charset="-127"/>
                  <a:ea typeface="08서울남산체 EB" pitchFamily="18" charset="-127"/>
                </a:rPr>
                <a:t>등을 통한</a:t>
              </a:r>
              <a:r>
                <a:rPr kumimoji="1" lang="en-US" altLang="ko-KR" sz="1600" dirty="0">
                  <a:solidFill>
                    <a:srgbClr val="7A3D00"/>
                  </a:solidFill>
                  <a:latin typeface="08서울남산체 EB" pitchFamily="18" charset="-127"/>
                  <a:ea typeface="08서울남산체 EB" pitchFamily="18" charset="-127"/>
                </a:rPr>
                <a:t> </a:t>
              </a:r>
              <a:r>
                <a:rPr kumimoji="1" lang="ko-KR" altLang="en-US" sz="1600" dirty="0">
                  <a:solidFill>
                    <a:srgbClr val="7A3D00"/>
                  </a:solidFill>
                  <a:latin typeface="08서울남산체 EB" pitchFamily="18" charset="-127"/>
                  <a:ea typeface="08서울남산체 EB" pitchFamily="18" charset="-127"/>
                </a:rPr>
                <a:t>기술혁신 활성화</a:t>
              </a:r>
            </a:p>
          </p:txBody>
        </p:sp>
        <p:sp>
          <p:nvSpPr>
            <p:cNvPr id="48" name="Freeform 7"/>
            <p:cNvSpPr>
              <a:spLocks/>
            </p:cNvSpPr>
            <p:nvPr/>
          </p:nvSpPr>
          <p:spPr bwMode="gray">
            <a:xfrm>
              <a:off x="6748611" y="5661248"/>
              <a:ext cx="847725" cy="377825"/>
            </a:xfrm>
            <a:custGeom>
              <a:avLst/>
              <a:gdLst>
                <a:gd name="T0" fmla="*/ 2147483647 w 1321"/>
                <a:gd name="T1" fmla="*/ 2147483647 h 712"/>
                <a:gd name="T2" fmla="*/ 2147483647 w 1321"/>
                <a:gd name="T3" fmla="*/ 2147483647 h 712"/>
                <a:gd name="T4" fmla="*/ 2147483647 w 1321"/>
                <a:gd name="T5" fmla="*/ 2147483647 h 712"/>
                <a:gd name="T6" fmla="*/ 2147483647 w 1321"/>
                <a:gd name="T7" fmla="*/ 2147483647 h 712"/>
                <a:gd name="T8" fmla="*/ 2147483647 w 1321"/>
                <a:gd name="T9" fmla="*/ 2147483647 h 712"/>
                <a:gd name="T10" fmla="*/ 2147483647 w 1321"/>
                <a:gd name="T11" fmla="*/ 2147483647 h 712"/>
                <a:gd name="T12" fmla="*/ 2147483647 w 1321"/>
                <a:gd name="T13" fmla="*/ 2147483647 h 712"/>
                <a:gd name="T14" fmla="*/ 2147483647 w 1321"/>
                <a:gd name="T15" fmla="*/ 2147483647 h 712"/>
                <a:gd name="T16" fmla="*/ 2147483647 w 1321"/>
                <a:gd name="T17" fmla="*/ 2147483647 h 712"/>
                <a:gd name="T18" fmla="*/ 2147483647 w 1321"/>
                <a:gd name="T19" fmla="*/ 2147483647 h 712"/>
                <a:gd name="T20" fmla="*/ 2147483647 w 1321"/>
                <a:gd name="T21" fmla="*/ 2147483647 h 712"/>
                <a:gd name="T22" fmla="*/ 2147483647 w 1321"/>
                <a:gd name="T23" fmla="*/ 2147483647 h 712"/>
                <a:gd name="T24" fmla="*/ 2147483647 w 1321"/>
                <a:gd name="T25" fmla="*/ 2147483647 h 712"/>
                <a:gd name="T26" fmla="*/ 2147483647 w 1321"/>
                <a:gd name="T27" fmla="*/ 2147483647 h 712"/>
                <a:gd name="T28" fmla="*/ 2147483647 w 1321"/>
                <a:gd name="T29" fmla="*/ 2147483647 h 712"/>
                <a:gd name="T30" fmla="*/ 2147483647 w 1321"/>
                <a:gd name="T31" fmla="*/ 2147483647 h 712"/>
                <a:gd name="T32" fmla="*/ 2147483647 w 1321"/>
                <a:gd name="T33" fmla="*/ 2147483647 h 712"/>
                <a:gd name="T34" fmla="*/ 2147483647 w 1321"/>
                <a:gd name="T35" fmla="*/ 2147483647 h 712"/>
                <a:gd name="T36" fmla="*/ 2147483647 w 1321"/>
                <a:gd name="T37" fmla="*/ 2147483647 h 712"/>
                <a:gd name="T38" fmla="*/ 2147483647 w 1321"/>
                <a:gd name="T39" fmla="*/ 2147483647 h 712"/>
                <a:gd name="T40" fmla="*/ 2147483647 w 1321"/>
                <a:gd name="T41" fmla="*/ 2147483647 h 712"/>
                <a:gd name="T42" fmla="*/ 2147483647 w 1321"/>
                <a:gd name="T43" fmla="*/ 2147483647 h 712"/>
                <a:gd name="T44" fmla="*/ 2147483647 w 1321"/>
                <a:gd name="T45" fmla="*/ 2147483647 h 712"/>
                <a:gd name="T46" fmla="*/ 2147483647 w 1321"/>
                <a:gd name="T47" fmla="*/ 2147483647 h 712"/>
                <a:gd name="T48" fmla="*/ 2147483647 w 1321"/>
                <a:gd name="T49" fmla="*/ 2147483647 h 712"/>
                <a:gd name="T50" fmla="*/ 2147483647 w 1321"/>
                <a:gd name="T51" fmla="*/ 2147483647 h 712"/>
                <a:gd name="T52" fmla="*/ 2147483647 w 1321"/>
                <a:gd name="T53" fmla="*/ 2147483647 h 712"/>
                <a:gd name="T54" fmla="*/ 2147483647 w 1321"/>
                <a:gd name="T55" fmla="*/ 2147483647 h 712"/>
                <a:gd name="T56" fmla="*/ 0 w 1321"/>
                <a:gd name="T57" fmla="*/ 2147483647 h 712"/>
                <a:gd name="T58" fmla="*/ 0 w 1321"/>
                <a:gd name="T59" fmla="*/ 2147483647 h 712"/>
                <a:gd name="T60" fmla="*/ 2147483647 w 1321"/>
                <a:gd name="T61" fmla="*/ 2147483647 h 712"/>
                <a:gd name="T62" fmla="*/ 2147483647 w 1321"/>
                <a:gd name="T63" fmla="*/ 2147483647 h 712"/>
                <a:gd name="T64" fmla="*/ 2147483647 w 1321"/>
                <a:gd name="T65" fmla="*/ 2147483647 h 712"/>
                <a:gd name="T66" fmla="*/ 2147483647 w 1321"/>
                <a:gd name="T67" fmla="*/ 2147483647 h 712"/>
                <a:gd name="T68" fmla="*/ 2147483647 w 1321"/>
                <a:gd name="T69" fmla="*/ 2147483647 h 712"/>
                <a:gd name="T70" fmla="*/ 2147483647 w 1321"/>
                <a:gd name="T71" fmla="*/ 2147483647 h 712"/>
                <a:gd name="T72" fmla="*/ 2147483647 w 1321"/>
                <a:gd name="T73" fmla="*/ 2147483647 h 712"/>
                <a:gd name="T74" fmla="*/ 2147483647 w 1321"/>
                <a:gd name="T75" fmla="*/ 2147483647 h 712"/>
                <a:gd name="T76" fmla="*/ 2147483647 w 1321"/>
                <a:gd name="T77" fmla="*/ 2147483647 h 712"/>
                <a:gd name="T78" fmla="*/ 2147483647 w 1321"/>
                <a:gd name="T79" fmla="*/ 2147483647 h 712"/>
                <a:gd name="T80" fmla="*/ 2147483647 w 1321"/>
                <a:gd name="T81" fmla="*/ 2147483647 h 712"/>
                <a:gd name="T82" fmla="*/ 2147483647 w 1321"/>
                <a:gd name="T83" fmla="*/ 0 h 712"/>
                <a:gd name="T84" fmla="*/ 2147483647 w 1321"/>
                <a:gd name="T85" fmla="*/ 0 h 712"/>
                <a:gd name="T86" fmla="*/ 2147483647 w 1321"/>
                <a:gd name="T87" fmla="*/ 2147483647 h 712"/>
                <a:gd name="T88" fmla="*/ 2147483647 w 1321"/>
                <a:gd name="T89" fmla="*/ 2147483647 h 712"/>
                <a:gd name="T90" fmla="*/ 2147483647 w 1321"/>
                <a:gd name="T91" fmla="*/ 2147483647 h 712"/>
                <a:gd name="T92" fmla="*/ 2147483647 w 1321"/>
                <a:gd name="T93" fmla="*/ 2147483647 h 712"/>
                <a:gd name="T94" fmla="*/ 2147483647 w 1321"/>
                <a:gd name="T95" fmla="*/ 2147483647 h 712"/>
                <a:gd name="T96" fmla="*/ 2147483647 w 1321"/>
                <a:gd name="T97" fmla="*/ 2147483647 h 712"/>
                <a:gd name="T98" fmla="*/ 2147483647 w 1321"/>
                <a:gd name="T99" fmla="*/ 2147483647 h 712"/>
                <a:gd name="T100" fmla="*/ 2147483647 w 1321"/>
                <a:gd name="T101" fmla="*/ 2147483647 h 712"/>
                <a:gd name="T102" fmla="*/ 2147483647 w 1321"/>
                <a:gd name="T103" fmla="*/ 2147483647 h 712"/>
                <a:gd name="T104" fmla="*/ 2147483647 w 1321"/>
                <a:gd name="T105" fmla="*/ 2147483647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99"/>
                </a:gs>
              </a:gsLst>
              <a:lin ang="54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600" b="1">
                <a:solidFill>
                  <a:srgbClr val="7A3D00"/>
                </a:solidFill>
                <a:latin typeface="HY헤드라인M" pitchFamily="18" charset="-127"/>
              </a:endParaRPr>
            </a:p>
          </p:txBody>
        </p:sp>
        <p:sp>
          <p:nvSpPr>
            <p:cNvPr id="49" name="Text Box 28"/>
            <p:cNvSpPr txBox="1">
              <a:spLocks noChangeArrowheads="1"/>
            </p:cNvSpPr>
            <p:nvPr/>
          </p:nvSpPr>
          <p:spPr bwMode="gray">
            <a:xfrm>
              <a:off x="6952741" y="5786895"/>
              <a:ext cx="439458" cy="523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fontAlgn="base" latinLnBrk="0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ko-KR" sz="2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5</a:t>
              </a:r>
            </a:p>
          </p:txBody>
        </p:sp>
      </p:grp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7536" y="2537520"/>
            <a:ext cx="1949448" cy="29279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B6C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827584" cy="5486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899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o-KR" altLang="en-US" sz="3600" dirty="0">
              <a:solidFill>
                <a:schemeClr val="bg1"/>
              </a:solidFill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116632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협동조합간 협동 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협동조합의 </a:t>
            </a:r>
            <a:r>
              <a:rPr lang="en-US" altLang="ko-KR" sz="2400" b="1" dirty="0" smtClean="0"/>
              <a:t>7</a:t>
            </a:r>
            <a:r>
              <a:rPr lang="ko-KR" altLang="en-US" sz="2400" b="1" dirty="0" smtClean="0"/>
              <a:t>원칙</a:t>
            </a:r>
            <a:endParaRPr lang="ko-KR" altLang="en-US" sz="2400" b="1" dirty="0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395536" y="692696"/>
            <a:ext cx="8352928" cy="102179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ko-KR" altLang="en-US" sz="2000" dirty="0" smtClean="0">
                <a:solidFill>
                  <a:srgbClr val="C00000"/>
                </a:solidFill>
              </a:rPr>
              <a:t>“협동조합 원칙들은 서로 정교하게 연결되어 있다</a:t>
            </a:r>
            <a:r>
              <a:rPr lang="en-US" altLang="ko-KR" sz="2000" dirty="0" smtClean="0">
                <a:solidFill>
                  <a:srgbClr val="C00000"/>
                </a:solidFill>
              </a:rPr>
              <a:t>. </a:t>
            </a:r>
            <a:r>
              <a:rPr lang="ko-KR" altLang="en-US" sz="2000" dirty="0" smtClean="0">
                <a:solidFill>
                  <a:srgbClr val="C00000"/>
                </a:solidFill>
              </a:rPr>
              <a:t>그 중 하나를 소홀히 하면 다른 모든 것의 의미가 축소된다</a:t>
            </a:r>
            <a:r>
              <a:rPr lang="en-US" altLang="ko-KR" sz="2000" dirty="0" smtClean="0">
                <a:solidFill>
                  <a:srgbClr val="C00000"/>
                </a:solidFill>
              </a:rPr>
              <a:t>. </a:t>
            </a:r>
            <a:r>
              <a:rPr lang="ko-KR" altLang="en-US" sz="2000" dirty="0" smtClean="0">
                <a:solidFill>
                  <a:srgbClr val="C00000"/>
                </a:solidFill>
              </a:rPr>
              <a:t>협동조합은 어느 한 원칙만을 가지고 평가해서는 </a:t>
            </a:r>
            <a:r>
              <a:rPr lang="ko-KR" altLang="en-US" sz="2000" dirty="0" err="1" smtClean="0">
                <a:solidFill>
                  <a:srgbClr val="C00000"/>
                </a:solidFill>
              </a:rPr>
              <a:t>안된다</a:t>
            </a:r>
            <a:r>
              <a:rPr lang="en-US" altLang="ko-KR" sz="2000" dirty="0" smtClean="0">
                <a:solidFill>
                  <a:srgbClr val="C00000"/>
                </a:solidFill>
              </a:rPr>
              <a:t>”(</a:t>
            </a:r>
            <a:r>
              <a:rPr lang="ko-KR" altLang="en-US" sz="2000" dirty="0" err="1" smtClean="0">
                <a:solidFill>
                  <a:srgbClr val="C00000"/>
                </a:solidFill>
              </a:rPr>
              <a:t>이안</a:t>
            </a:r>
            <a:r>
              <a:rPr lang="ko-KR" altLang="en-US" sz="2000" dirty="0" smtClean="0">
                <a:solidFill>
                  <a:srgbClr val="C00000"/>
                </a:solidFill>
              </a:rPr>
              <a:t> </a:t>
            </a:r>
            <a:r>
              <a:rPr lang="ko-KR" altLang="en-US" sz="2000" dirty="0" err="1" smtClean="0">
                <a:solidFill>
                  <a:srgbClr val="C00000"/>
                </a:solidFill>
              </a:rPr>
              <a:t>맥퍼슨</a:t>
            </a:r>
            <a:r>
              <a:rPr lang="en-US" altLang="ko-KR" sz="2000" dirty="0" smtClean="0">
                <a:solidFill>
                  <a:srgbClr val="C00000"/>
                </a:solidFill>
              </a:rPr>
              <a:t>)</a:t>
            </a:r>
            <a:endParaRPr lang="ko-KR" altLang="en-US" sz="2000" b="1" dirty="0" smtClean="0">
              <a:solidFill>
                <a:srgbClr val="C00000"/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357158" y="2636912"/>
            <a:ext cx="8352928" cy="328614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b="1" dirty="0" smtClean="0">
                <a:solidFill>
                  <a:srgbClr val="0070C0"/>
                </a:solidFill>
              </a:rPr>
              <a:t>① 자발적</a:t>
            </a:r>
            <a:r>
              <a:rPr lang="en-US" altLang="ko-KR" sz="2000" b="1" dirty="0" smtClean="0">
                <a:solidFill>
                  <a:srgbClr val="0070C0"/>
                </a:solidFill>
              </a:rPr>
              <a:t>·</a:t>
            </a:r>
            <a:r>
              <a:rPr lang="ko-KR" altLang="en-US" sz="2000" b="1" dirty="0" smtClean="0">
                <a:solidFill>
                  <a:srgbClr val="0070C0"/>
                </a:solidFill>
              </a:rPr>
              <a:t>개방적 조합원제도</a:t>
            </a:r>
            <a:r>
              <a:rPr lang="en-US" altLang="ko-KR" sz="2000" b="1" dirty="0" smtClean="0">
                <a:solidFill>
                  <a:srgbClr val="0070C0"/>
                </a:solidFill>
              </a:rPr>
              <a:t>(Voluntary and Open Membership)</a:t>
            </a:r>
            <a:endParaRPr lang="ko-KR" altLang="en-US" sz="2000" dirty="0" smtClean="0">
              <a:solidFill>
                <a:srgbClr val="0070C0"/>
              </a:solidFill>
            </a:endParaRPr>
          </a:p>
          <a:p>
            <a:r>
              <a:rPr lang="ko-KR" altLang="en-US" sz="2000" b="1" dirty="0" smtClean="0">
                <a:solidFill>
                  <a:srgbClr val="0070C0"/>
                </a:solidFill>
              </a:rPr>
              <a:t>② 조합원에 의한 민주적 관리</a:t>
            </a:r>
            <a:r>
              <a:rPr lang="en-US" altLang="ko-KR" sz="2000" b="1" dirty="0" smtClean="0">
                <a:solidFill>
                  <a:srgbClr val="0070C0"/>
                </a:solidFill>
              </a:rPr>
              <a:t>(Democratic Member Control)</a:t>
            </a:r>
            <a:endParaRPr lang="ko-KR" altLang="en-US" sz="2000" dirty="0" smtClean="0">
              <a:solidFill>
                <a:srgbClr val="0070C0"/>
              </a:solidFill>
            </a:endParaRPr>
          </a:p>
          <a:p>
            <a:r>
              <a:rPr lang="ko-KR" altLang="en-US" sz="2000" b="1" dirty="0" smtClean="0">
                <a:solidFill>
                  <a:srgbClr val="0070C0"/>
                </a:solidFill>
              </a:rPr>
              <a:t>③ 조합원의 경제적 참여</a:t>
            </a:r>
            <a:r>
              <a:rPr lang="en-US" altLang="ko-KR" sz="2000" b="1" dirty="0" smtClean="0">
                <a:solidFill>
                  <a:srgbClr val="0070C0"/>
                </a:solidFill>
              </a:rPr>
              <a:t>(Member Economic Participation)</a:t>
            </a:r>
            <a:endParaRPr lang="ko-KR" altLang="en-US" sz="2000" dirty="0" smtClean="0">
              <a:solidFill>
                <a:srgbClr val="0070C0"/>
              </a:solidFill>
            </a:endParaRPr>
          </a:p>
          <a:p>
            <a:r>
              <a:rPr lang="ko-KR" altLang="en-US" sz="2000" dirty="0" smtClean="0">
                <a:solidFill>
                  <a:srgbClr val="0070C0"/>
                </a:solidFill>
              </a:rPr>
              <a:t>    자본형성의  </a:t>
            </a:r>
            <a:r>
              <a:rPr lang="ko-KR" altLang="en-US" sz="2000" dirty="0" err="1" smtClean="0">
                <a:solidFill>
                  <a:srgbClr val="0070C0"/>
                </a:solidFill>
              </a:rPr>
              <a:t>공평성</a:t>
            </a:r>
            <a:r>
              <a:rPr lang="en-US" altLang="ko-KR" sz="2000" dirty="0" smtClean="0">
                <a:solidFill>
                  <a:srgbClr val="0070C0"/>
                </a:solidFill>
              </a:rPr>
              <a:t>, </a:t>
            </a:r>
            <a:r>
              <a:rPr lang="ko-KR" altLang="en-US" sz="2000" dirty="0" smtClean="0">
                <a:solidFill>
                  <a:srgbClr val="0070C0"/>
                </a:solidFill>
              </a:rPr>
              <a:t>출자배당 제한</a:t>
            </a:r>
            <a:r>
              <a:rPr lang="en-US" altLang="ko-KR" sz="2000" dirty="0" smtClean="0">
                <a:solidFill>
                  <a:srgbClr val="0070C0"/>
                </a:solidFill>
              </a:rPr>
              <a:t>, </a:t>
            </a:r>
            <a:r>
              <a:rPr lang="ko-KR" altLang="en-US" sz="2000" dirty="0" err="1" smtClean="0">
                <a:solidFill>
                  <a:srgbClr val="0070C0"/>
                </a:solidFill>
              </a:rPr>
              <a:t>이용고</a:t>
            </a:r>
            <a:r>
              <a:rPr lang="ko-KR" altLang="en-US" sz="2000" dirty="0" smtClean="0">
                <a:solidFill>
                  <a:srgbClr val="0070C0"/>
                </a:solidFill>
              </a:rPr>
              <a:t> 배당</a:t>
            </a:r>
          </a:p>
          <a:p>
            <a:r>
              <a:rPr lang="ko-KR" altLang="en-US" sz="2000" b="1" dirty="0" smtClean="0">
                <a:solidFill>
                  <a:srgbClr val="0070C0"/>
                </a:solidFill>
              </a:rPr>
              <a:t>④ 자율과 독립</a:t>
            </a:r>
            <a:r>
              <a:rPr lang="en-US" altLang="ko-KR" sz="2000" b="1" dirty="0" smtClean="0">
                <a:solidFill>
                  <a:srgbClr val="0070C0"/>
                </a:solidFill>
              </a:rPr>
              <a:t>(Autonomy and Independence)</a:t>
            </a:r>
            <a:endParaRPr lang="ko-KR" altLang="en-US" sz="2000" dirty="0" smtClean="0">
              <a:solidFill>
                <a:srgbClr val="0070C0"/>
              </a:solidFill>
            </a:endParaRPr>
          </a:p>
          <a:p>
            <a:r>
              <a:rPr lang="ko-KR" altLang="en-US" sz="2000" b="1" dirty="0" smtClean="0">
                <a:solidFill>
                  <a:srgbClr val="0070C0"/>
                </a:solidFill>
              </a:rPr>
              <a:t>⑤ 교육</a:t>
            </a:r>
            <a:r>
              <a:rPr lang="en-US" altLang="ko-KR" sz="2000" b="1" dirty="0" smtClean="0">
                <a:solidFill>
                  <a:srgbClr val="0070C0"/>
                </a:solidFill>
              </a:rPr>
              <a:t>·</a:t>
            </a:r>
            <a:r>
              <a:rPr lang="ko-KR" altLang="en-US" sz="2000" b="1" dirty="0" smtClean="0">
                <a:solidFill>
                  <a:srgbClr val="0070C0"/>
                </a:solidFill>
              </a:rPr>
              <a:t>훈련</a:t>
            </a:r>
            <a:r>
              <a:rPr lang="en-US" altLang="ko-KR" sz="2000" b="1" dirty="0" smtClean="0">
                <a:solidFill>
                  <a:srgbClr val="0070C0"/>
                </a:solidFill>
              </a:rPr>
              <a:t>·</a:t>
            </a:r>
            <a:r>
              <a:rPr lang="ko-KR" altLang="en-US" sz="2000" b="1" dirty="0" smtClean="0">
                <a:solidFill>
                  <a:srgbClr val="0070C0"/>
                </a:solidFill>
              </a:rPr>
              <a:t>홍보</a:t>
            </a:r>
            <a:r>
              <a:rPr lang="en-US" altLang="ko-KR" sz="2000" b="1" dirty="0" smtClean="0">
                <a:solidFill>
                  <a:srgbClr val="0070C0"/>
                </a:solidFill>
              </a:rPr>
              <a:t>(Education, Training and Information)</a:t>
            </a:r>
            <a:endParaRPr lang="ko-KR" altLang="en-US" sz="2000" dirty="0" smtClean="0">
              <a:solidFill>
                <a:srgbClr val="0070C0"/>
              </a:solidFill>
            </a:endParaRPr>
          </a:p>
          <a:p>
            <a:r>
              <a:rPr lang="ko-KR" altLang="en-US" sz="2000" b="1" dirty="0" smtClean="0">
                <a:solidFill>
                  <a:srgbClr val="C00000"/>
                </a:solidFill>
              </a:rPr>
              <a:t>⑥ 협동조합간 협동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(Co-operation among Co-Operatives)</a:t>
            </a:r>
            <a:endParaRPr lang="ko-KR" altLang="en-US" sz="2000" dirty="0" smtClean="0">
              <a:solidFill>
                <a:srgbClr val="C00000"/>
              </a:solidFill>
            </a:endParaRPr>
          </a:p>
          <a:p>
            <a:r>
              <a:rPr lang="ko-KR" altLang="en-US" sz="2000" b="1" dirty="0" smtClean="0">
                <a:solidFill>
                  <a:srgbClr val="0070C0"/>
                </a:solidFill>
              </a:rPr>
              <a:t>⑦ 지역사회에 대한 기여</a:t>
            </a:r>
            <a:r>
              <a:rPr lang="en-US" altLang="ko-KR" sz="2000" b="1" dirty="0" smtClean="0">
                <a:solidFill>
                  <a:srgbClr val="0070C0"/>
                </a:solidFill>
              </a:rPr>
              <a:t>(Concern for Community)</a:t>
            </a:r>
          </a:p>
        </p:txBody>
      </p:sp>
      <p:sp>
        <p:nvSpPr>
          <p:cNvPr id="14" name="아래쪽 화살표 13"/>
          <p:cNvSpPr/>
          <p:nvPr/>
        </p:nvSpPr>
        <p:spPr>
          <a:xfrm>
            <a:off x="3714744" y="1857364"/>
            <a:ext cx="1008112" cy="642942"/>
          </a:xfrm>
          <a:prstGeom prst="downArrow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B6C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chemeClr val="tx1"/>
                </a:solidFill>
              </a:rPr>
              <a:t>협동조합간 협동 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: 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필요성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 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827584" cy="5486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899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o-KR" altLang="en-US" sz="3600" dirty="0">
              <a:solidFill>
                <a:schemeClr val="bg1"/>
              </a:solidFill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395536" y="692696"/>
            <a:ext cx="8352928" cy="208823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ko-KR" altLang="en-US" sz="2400" b="1" dirty="0" smtClean="0">
                <a:solidFill>
                  <a:schemeClr val="tx1"/>
                </a:solidFill>
              </a:rPr>
              <a:t>협동조합간 협동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(Co-operation among Co-Operatives)</a:t>
            </a:r>
            <a:br>
              <a:rPr lang="en-US" altLang="ko-KR" sz="2400" b="1" dirty="0" smtClean="0">
                <a:solidFill>
                  <a:schemeClr val="tx1"/>
                </a:solidFill>
              </a:rPr>
            </a:br>
            <a:endParaRPr lang="en-US" altLang="ko-KR" sz="24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altLang="ko-KR" sz="2000" b="1" dirty="0" smtClean="0">
                <a:solidFill>
                  <a:schemeClr val="tx2">
                    <a:lumMod val="50000"/>
                  </a:schemeClr>
                </a:solidFill>
              </a:rPr>
              <a:t>“</a:t>
            </a:r>
            <a:r>
              <a:rPr lang="ko-KR" altLang="en-US" sz="2000" b="1" dirty="0" smtClean="0">
                <a:solidFill>
                  <a:schemeClr val="tx2">
                    <a:lumMod val="50000"/>
                  </a:schemeClr>
                </a:solidFill>
              </a:rPr>
              <a:t>협동조합은 지역적</a:t>
            </a:r>
            <a:r>
              <a:rPr lang="en-US" altLang="ko-KR" sz="2000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ko-KR" altLang="en-US" sz="2000" b="1" dirty="0" smtClean="0">
                <a:solidFill>
                  <a:schemeClr val="tx2">
                    <a:lumMod val="50000"/>
                  </a:schemeClr>
                </a:solidFill>
              </a:rPr>
              <a:t>국가적</a:t>
            </a:r>
            <a:r>
              <a:rPr lang="en-US" altLang="ko-KR" sz="2000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ko-KR" altLang="en-US" sz="2000" b="1" dirty="0" smtClean="0">
                <a:solidFill>
                  <a:schemeClr val="tx2">
                    <a:lumMod val="50000"/>
                  </a:schemeClr>
                </a:solidFill>
              </a:rPr>
              <a:t>대륙적</a:t>
            </a:r>
            <a:r>
              <a:rPr lang="en-US" altLang="ko-KR" sz="2000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ko-KR" altLang="en-US" sz="2000" b="1" dirty="0" smtClean="0">
                <a:solidFill>
                  <a:schemeClr val="tx2">
                    <a:lumMod val="50000"/>
                  </a:schemeClr>
                </a:solidFill>
              </a:rPr>
              <a:t>국제적 조직을 통해 서로 협력함으로써 조합원에게 효과적으로 봉사하고 협동조합운동을 강화한다</a:t>
            </a:r>
            <a:r>
              <a:rPr lang="en-US" altLang="ko-KR" sz="2000" b="1" dirty="0" smtClean="0">
                <a:solidFill>
                  <a:schemeClr val="tx2">
                    <a:lumMod val="50000"/>
                  </a:schemeClr>
                </a:solidFill>
              </a:rPr>
              <a:t>.”</a:t>
            </a:r>
          </a:p>
        </p:txBody>
      </p:sp>
      <p:sp>
        <p:nvSpPr>
          <p:cNvPr id="12" name="모서리가 둥근 직사각형 11"/>
          <p:cNvSpPr/>
          <p:nvPr/>
        </p:nvSpPr>
        <p:spPr>
          <a:xfrm>
            <a:off x="357158" y="3861048"/>
            <a:ext cx="8352928" cy="26642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 smtClean="0">
                <a:solidFill>
                  <a:srgbClr val="7030A0"/>
                </a:solidFill>
              </a:rPr>
              <a:t>- </a:t>
            </a:r>
            <a:r>
              <a:rPr lang="ko-KR" altLang="en-US" sz="2000" b="1" dirty="0" smtClean="0">
                <a:solidFill>
                  <a:srgbClr val="7030A0"/>
                </a:solidFill>
              </a:rPr>
              <a:t>협동조합은 조합원의 다양한 필요와 열망을 충족하는 조직이지만</a:t>
            </a:r>
            <a:r>
              <a:rPr lang="en-US" altLang="ko-KR" sz="2000" b="1" dirty="0" smtClean="0">
                <a:solidFill>
                  <a:srgbClr val="7030A0"/>
                </a:solidFill>
              </a:rPr>
              <a:t>, </a:t>
            </a:r>
          </a:p>
          <a:p>
            <a:r>
              <a:rPr lang="ko-KR" altLang="en-US" sz="2000" b="1" dirty="0" smtClean="0">
                <a:solidFill>
                  <a:srgbClr val="7030A0"/>
                </a:solidFill>
              </a:rPr>
              <a:t>개별 협동조합은 극히 일부만을 해결할 수 있다</a:t>
            </a:r>
            <a:r>
              <a:rPr lang="en-US" altLang="ko-KR" sz="2000" b="1" dirty="0" smtClean="0">
                <a:solidFill>
                  <a:srgbClr val="7030A0"/>
                </a:solidFill>
              </a:rPr>
              <a:t>. </a:t>
            </a:r>
            <a:r>
              <a:rPr lang="ko-KR" altLang="en-US" sz="2000" b="1" dirty="0" smtClean="0">
                <a:solidFill>
                  <a:srgbClr val="7030A0"/>
                </a:solidFill>
              </a:rPr>
              <a:t>조합원의 다양한 필요와 열망을 충족시키기 위해서는 협동조합간 협동이 필요하다</a:t>
            </a:r>
            <a:r>
              <a:rPr lang="en-US" altLang="ko-KR" sz="2000" b="1" dirty="0" smtClean="0">
                <a:solidFill>
                  <a:srgbClr val="7030A0"/>
                </a:solidFill>
              </a:rPr>
              <a:t>.</a:t>
            </a:r>
          </a:p>
          <a:p>
            <a:r>
              <a:rPr lang="en-US" altLang="ko-KR" sz="2000" b="1" dirty="0" smtClean="0">
                <a:solidFill>
                  <a:srgbClr val="7030A0"/>
                </a:solidFill>
              </a:rPr>
              <a:t> </a:t>
            </a:r>
          </a:p>
          <a:p>
            <a:r>
              <a:rPr lang="en-US" altLang="ko-KR" sz="2000" b="1" dirty="0" smtClean="0">
                <a:solidFill>
                  <a:srgbClr val="7030A0"/>
                </a:solidFill>
              </a:rPr>
              <a:t>- </a:t>
            </a:r>
            <a:r>
              <a:rPr lang="ko-KR" altLang="en-US" sz="2000" b="1" dirty="0" smtClean="0">
                <a:solidFill>
                  <a:srgbClr val="7030A0"/>
                </a:solidFill>
              </a:rPr>
              <a:t>나아가 대규모 독점자본의 등장에 대항해 조합원의 이익을 지켜나가기 위해서는 동종 협동조합 그리고 이종 협동조합간의 제휴와 연대가 절실해지고 있으며</a:t>
            </a:r>
            <a:r>
              <a:rPr lang="en-US" altLang="ko-KR" sz="2000" b="1" dirty="0" smtClean="0">
                <a:solidFill>
                  <a:srgbClr val="7030A0"/>
                </a:solidFill>
              </a:rPr>
              <a:t>, </a:t>
            </a:r>
            <a:r>
              <a:rPr lang="ko-KR" altLang="en-US" sz="2000" b="1" dirty="0" smtClean="0">
                <a:solidFill>
                  <a:srgbClr val="7030A0"/>
                </a:solidFill>
              </a:rPr>
              <a:t>이를 반영한 것이 바로 이 원칙이다</a:t>
            </a:r>
            <a:r>
              <a:rPr lang="en-US" altLang="ko-KR" sz="2000" b="1" dirty="0" smtClean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14" name="아래쪽 화살표 13"/>
          <p:cNvSpPr/>
          <p:nvPr/>
        </p:nvSpPr>
        <p:spPr>
          <a:xfrm>
            <a:off x="3707904" y="2996952"/>
            <a:ext cx="1008112" cy="642942"/>
          </a:xfrm>
          <a:prstGeom prst="downArrow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B6C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827584" cy="5486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899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o-KR" altLang="en-US" sz="3600" dirty="0">
              <a:solidFill>
                <a:schemeClr val="bg1"/>
              </a:solidFill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116632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협동조합간 협동 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필요성</a:t>
            </a:r>
            <a:endParaRPr lang="ko-KR" altLang="en-US" sz="2400" b="1" dirty="0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395536" y="692696"/>
            <a:ext cx="8352928" cy="237626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b="1" dirty="0" smtClean="0">
                <a:solidFill>
                  <a:srgbClr val="7030A0"/>
                </a:solidFill>
              </a:rPr>
              <a:t>○ </a:t>
            </a:r>
            <a:r>
              <a:rPr lang="ko-KR" altLang="en-US" sz="2000" b="1" dirty="0" err="1" smtClean="0">
                <a:solidFill>
                  <a:srgbClr val="7030A0"/>
                </a:solidFill>
              </a:rPr>
              <a:t>스미스는</a:t>
            </a:r>
            <a:r>
              <a:rPr lang="ko-KR" altLang="en-US" sz="2000" b="1" dirty="0" smtClean="0">
                <a:solidFill>
                  <a:srgbClr val="7030A0"/>
                </a:solidFill>
              </a:rPr>
              <a:t> 협동조합간 협동을 성공의 필수 요건으로 파악한다</a:t>
            </a:r>
            <a:r>
              <a:rPr lang="en-US" altLang="ko-KR" sz="2000" b="1" dirty="0" smtClean="0">
                <a:solidFill>
                  <a:srgbClr val="7030A0"/>
                </a:solidFill>
              </a:rPr>
              <a:t>. </a:t>
            </a:r>
          </a:p>
          <a:p>
            <a:r>
              <a:rPr lang="en-US" altLang="ko-KR" sz="2000" b="1" dirty="0" smtClean="0">
                <a:solidFill>
                  <a:srgbClr val="7030A0"/>
                </a:solidFill>
              </a:rPr>
              <a:t>- </a:t>
            </a:r>
            <a:r>
              <a:rPr lang="ko-KR" altLang="en-US" sz="2000" b="1" dirty="0" smtClean="0">
                <a:solidFill>
                  <a:srgbClr val="7030A0"/>
                </a:solidFill>
              </a:rPr>
              <a:t>네트워크는 외부성을 내부화함으로써 고밀도균형을 가져오는 필수 요건이라는 것이다</a:t>
            </a:r>
            <a:r>
              <a:rPr lang="en-US" altLang="ko-KR" sz="2000" b="1" dirty="0" smtClean="0">
                <a:solidFill>
                  <a:srgbClr val="7030A0"/>
                </a:solidFill>
              </a:rPr>
              <a:t>. </a:t>
            </a:r>
          </a:p>
          <a:p>
            <a:r>
              <a:rPr lang="en-US" altLang="ko-KR" sz="2000" b="1" dirty="0" smtClean="0">
                <a:solidFill>
                  <a:srgbClr val="7030A0"/>
                </a:solidFill>
              </a:rPr>
              <a:t>- </a:t>
            </a:r>
            <a:r>
              <a:rPr lang="ko-KR" altLang="en-US" sz="2000" b="1" dirty="0" smtClean="0">
                <a:solidFill>
                  <a:srgbClr val="7030A0"/>
                </a:solidFill>
              </a:rPr>
              <a:t>첫째 협동조합이 최소단위</a:t>
            </a:r>
            <a:r>
              <a:rPr lang="en-US" altLang="ko-KR" sz="2000" b="1" dirty="0" smtClean="0">
                <a:solidFill>
                  <a:srgbClr val="7030A0"/>
                </a:solidFill>
              </a:rPr>
              <a:t>(critical mass, A)</a:t>
            </a:r>
            <a:r>
              <a:rPr lang="ko-KR" altLang="en-US" sz="2000" b="1" dirty="0" smtClean="0">
                <a:solidFill>
                  <a:srgbClr val="7030A0"/>
                </a:solidFill>
              </a:rPr>
              <a:t>를 넘어 밀도가 높아짐에 따라 수익성이 </a:t>
            </a:r>
            <a:r>
              <a:rPr lang="en-US" altLang="ko-KR" sz="2000" b="1" dirty="0" smtClean="0">
                <a:solidFill>
                  <a:srgbClr val="7030A0"/>
                </a:solidFill>
              </a:rPr>
              <a:t>S</a:t>
            </a:r>
            <a:r>
              <a:rPr lang="ko-KR" altLang="en-US" sz="2000" b="1" dirty="0" smtClean="0">
                <a:solidFill>
                  <a:srgbClr val="7030A0"/>
                </a:solidFill>
              </a:rPr>
              <a:t>자 형태로 체증하며 </a:t>
            </a:r>
            <a:endParaRPr lang="en-US" altLang="ko-KR" sz="2000" b="1" dirty="0" smtClean="0">
              <a:solidFill>
                <a:srgbClr val="7030A0"/>
              </a:solidFill>
            </a:endParaRPr>
          </a:p>
          <a:p>
            <a:r>
              <a:rPr lang="en-US" altLang="ko-KR" sz="2000" b="1" dirty="0" smtClean="0">
                <a:solidFill>
                  <a:srgbClr val="7030A0"/>
                </a:solidFill>
              </a:rPr>
              <a:t>- </a:t>
            </a:r>
            <a:r>
              <a:rPr lang="ko-KR" altLang="en-US" sz="2000" b="1" dirty="0" smtClean="0">
                <a:solidFill>
                  <a:srgbClr val="7030A0"/>
                </a:solidFill>
              </a:rPr>
              <a:t>둘째</a:t>
            </a:r>
            <a:r>
              <a:rPr lang="en-US" altLang="ko-KR" sz="2000" b="1" dirty="0" smtClean="0">
                <a:solidFill>
                  <a:srgbClr val="7030A0"/>
                </a:solidFill>
              </a:rPr>
              <a:t>, </a:t>
            </a:r>
            <a:r>
              <a:rPr lang="ko-KR" altLang="en-US" sz="2000" b="1" dirty="0" smtClean="0">
                <a:solidFill>
                  <a:srgbClr val="7030A0"/>
                </a:solidFill>
              </a:rPr>
              <a:t>네트워크가 형성되어 지원기관</a:t>
            </a:r>
            <a:r>
              <a:rPr lang="en-US" altLang="ko-KR" sz="2000" b="1" dirty="0" smtClean="0">
                <a:solidFill>
                  <a:srgbClr val="7030A0"/>
                </a:solidFill>
              </a:rPr>
              <a:t>(</a:t>
            </a:r>
            <a:r>
              <a:rPr lang="ko-KR" altLang="en-US" sz="2000" b="1" dirty="0" smtClean="0">
                <a:solidFill>
                  <a:srgbClr val="7030A0"/>
                </a:solidFill>
              </a:rPr>
              <a:t>특히 교육과 사업서비스</a:t>
            </a:r>
            <a:r>
              <a:rPr lang="en-US" altLang="ko-KR" sz="2000" b="1" dirty="0" smtClean="0">
                <a:solidFill>
                  <a:srgbClr val="7030A0"/>
                </a:solidFill>
              </a:rPr>
              <a:t>)</a:t>
            </a:r>
            <a:r>
              <a:rPr lang="ko-KR" altLang="en-US" sz="2000" b="1" dirty="0" smtClean="0">
                <a:solidFill>
                  <a:srgbClr val="7030A0"/>
                </a:solidFill>
              </a:rPr>
              <a:t>이 생기면 수익성 곡선 자체가 상향 이동함으로써</a:t>
            </a:r>
            <a:r>
              <a:rPr lang="en-US" altLang="ko-KR" sz="2000" b="1" dirty="0" smtClean="0">
                <a:solidFill>
                  <a:srgbClr val="7030A0"/>
                </a:solidFill>
              </a:rPr>
              <a:t>(</a:t>
            </a:r>
            <a:r>
              <a:rPr lang="ko-KR" altLang="en-US" sz="2000" b="1" dirty="0" smtClean="0">
                <a:solidFill>
                  <a:srgbClr val="7030A0"/>
                </a:solidFill>
              </a:rPr>
              <a:t>곡선</a:t>
            </a:r>
            <a:r>
              <a:rPr lang="en-US" altLang="ko-KR" sz="2000" b="1" dirty="0" smtClean="0">
                <a:solidFill>
                  <a:srgbClr val="7030A0"/>
                </a:solidFill>
              </a:rPr>
              <a:t>1 -&gt; </a:t>
            </a:r>
            <a:r>
              <a:rPr lang="ko-KR" altLang="en-US" sz="2000" b="1" dirty="0" smtClean="0">
                <a:solidFill>
                  <a:srgbClr val="7030A0"/>
                </a:solidFill>
              </a:rPr>
              <a:t>곡선</a:t>
            </a:r>
            <a:r>
              <a:rPr lang="en-US" altLang="ko-KR" sz="2000" b="1" dirty="0" smtClean="0">
                <a:solidFill>
                  <a:srgbClr val="7030A0"/>
                </a:solidFill>
              </a:rPr>
              <a:t>2) </a:t>
            </a:r>
            <a:r>
              <a:rPr lang="ko-KR" altLang="en-US" sz="2000" b="1" dirty="0" smtClean="0">
                <a:solidFill>
                  <a:srgbClr val="7030A0"/>
                </a:solidFill>
              </a:rPr>
              <a:t>수익성은 더욱 증가한다</a:t>
            </a:r>
            <a:r>
              <a:rPr lang="en-US" altLang="ko-KR" sz="2000" b="1" dirty="0" smtClean="0">
                <a:solidFill>
                  <a:srgbClr val="7030A0"/>
                </a:solidFill>
              </a:rPr>
              <a:t>.</a:t>
            </a:r>
            <a:endParaRPr lang="ko-KR" altLang="en-US" sz="2000" b="1" dirty="0">
              <a:solidFill>
                <a:srgbClr val="7030A0"/>
              </a:solidFill>
            </a:endParaRPr>
          </a:p>
        </p:txBody>
      </p:sp>
      <p:pic>
        <p:nvPicPr>
          <p:cNvPr id="52226" name="Picture 2" descr="C:\Documents and Settings\xp\바탕 화면\협동조합 밀도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212976"/>
            <a:ext cx="8277225" cy="34477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B6C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827584" cy="5486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899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o-KR" altLang="en-US" sz="3600" dirty="0">
              <a:solidFill>
                <a:schemeClr val="bg1"/>
              </a:solidFill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116632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문제제기</a:t>
            </a:r>
            <a:endParaRPr lang="ko-KR" altLang="en-US" sz="2400" b="1" dirty="0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323528" y="764704"/>
            <a:ext cx="8352928" cy="583264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algn="ctr"/>
            <a:r>
              <a:rPr lang="en-US" altLang="ko-KR" sz="3600" b="1" dirty="0" smtClean="0">
                <a:solidFill>
                  <a:srgbClr val="002060"/>
                </a:solidFill>
              </a:rPr>
              <a:t>&lt;</a:t>
            </a:r>
            <a:r>
              <a:rPr lang="ko-KR" altLang="en-US" sz="3600" b="1" dirty="0" smtClean="0">
                <a:solidFill>
                  <a:srgbClr val="002060"/>
                </a:solidFill>
              </a:rPr>
              <a:t>주요 내용</a:t>
            </a:r>
            <a:r>
              <a:rPr lang="en-US" altLang="ko-KR" sz="3600" b="1" dirty="0" smtClean="0">
                <a:solidFill>
                  <a:srgbClr val="002060"/>
                </a:solidFill>
              </a:rPr>
              <a:t>&gt;</a:t>
            </a:r>
          </a:p>
          <a:p>
            <a:pPr marL="742950" indent="-742950" algn="just"/>
            <a:endParaRPr lang="en-US" altLang="ko-KR" sz="2800" b="1" dirty="0" smtClean="0">
              <a:solidFill>
                <a:srgbClr val="C00000"/>
              </a:solidFill>
            </a:endParaRPr>
          </a:p>
          <a:p>
            <a:pPr marL="742950" indent="-742950" algn="just"/>
            <a:r>
              <a:rPr lang="en-US" altLang="ko-KR" sz="2800" b="1" dirty="0" smtClean="0">
                <a:solidFill>
                  <a:srgbClr val="C00000"/>
                </a:solidFill>
              </a:rPr>
              <a:t>- </a:t>
            </a:r>
            <a:r>
              <a:rPr lang="ko-KR" altLang="en-US" sz="2800" b="1" dirty="0" err="1" smtClean="0">
                <a:solidFill>
                  <a:srgbClr val="C00000"/>
                </a:solidFill>
              </a:rPr>
              <a:t>사회적경제와</a:t>
            </a:r>
            <a:r>
              <a:rPr lang="ko-KR" altLang="en-US" sz="2800" b="1" dirty="0" smtClean="0">
                <a:solidFill>
                  <a:srgbClr val="C00000"/>
                </a:solidFill>
              </a:rPr>
              <a:t> 협동조합에 대한 기본 이해</a:t>
            </a:r>
            <a:endParaRPr lang="en-US" altLang="ko-KR" sz="2800" b="1" dirty="0" smtClean="0">
              <a:solidFill>
                <a:srgbClr val="C00000"/>
              </a:solidFill>
            </a:endParaRPr>
          </a:p>
          <a:p>
            <a:pPr marL="742950" indent="-742950" algn="just">
              <a:buFontTx/>
              <a:buChar char="-"/>
            </a:pPr>
            <a:endParaRPr lang="en-US" altLang="ko-KR" sz="2800" b="1" dirty="0" smtClean="0">
              <a:solidFill>
                <a:srgbClr val="C00000"/>
              </a:solidFill>
            </a:endParaRPr>
          </a:p>
          <a:p>
            <a:pPr marL="742950" indent="-742950" algn="just"/>
            <a:r>
              <a:rPr lang="en-US" altLang="ko-KR" sz="2800" b="1" dirty="0" smtClean="0">
                <a:solidFill>
                  <a:srgbClr val="C00000"/>
                </a:solidFill>
              </a:rPr>
              <a:t>- </a:t>
            </a:r>
            <a:r>
              <a:rPr lang="ko-KR" altLang="en-US" sz="2800" b="1" dirty="0" smtClean="0">
                <a:solidFill>
                  <a:srgbClr val="C00000"/>
                </a:solidFill>
              </a:rPr>
              <a:t>오늘날 협동조합이 부상하는 이유</a:t>
            </a:r>
            <a:endParaRPr lang="en-US" altLang="ko-KR" sz="2800" b="1" dirty="0" smtClean="0">
              <a:solidFill>
                <a:srgbClr val="C00000"/>
              </a:solidFill>
            </a:endParaRPr>
          </a:p>
          <a:p>
            <a:pPr marL="742950" indent="-742950" algn="just"/>
            <a:endParaRPr lang="en-US" altLang="ko-KR" sz="2800" b="1" dirty="0" smtClean="0">
              <a:solidFill>
                <a:srgbClr val="C00000"/>
              </a:solidFill>
            </a:endParaRPr>
          </a:p>
          <a:p>
            <a:pPr marL="742950" indent="-742950" algn="just"/>
            <a:r>
              <a:rPr lang="en-US" altLang="ko-KR" sz="2800" b="1" dirty="0" smtClean="0">
                <a:solidFill>
                  <a:srgbClr val="C00000"/>
                </a:solidFill>
              </a:rPr>
              <a:t>- </a:t>
            </a:r>
            <a:r>
              <a:rPr lang="ko-KR" altLang="en-US" sz="2800" b="1" dirty="0" smtClean="0">
                <a:solidFill>
                  <a:srgbClr val="C00000"/>
                </a:solidFill>
              </a:rPr>
              <a:t>협동조합간 협동의 필요성</a:t>
            </a:r>
            <a:r>
              <a:rPr lang="en-US" altLang="ko-KR" sz="2800" b="1" dirty="0" smtClean="0">
                <a:solidFill>
                  <a:srgbClr val="C00000"/>
                </a:solidFill>
              </a:rPr>
              <a:t>, </a:t>
            </a:r>
            <a:r>
              <a:rPr lang="ko-KR" altLang="en-US" sz="2800" b="1" dirty="0" smtClean="0">
                <a:solidFill>
                  <a:srgbClr val="C00000"/>
                </a:solidFill>
              </a:rPr>
              <a:t>사례</a:t>
            </a:r>
            <a:r>
              <a:rPr lang="en-US" altLang="ko-KR" sz="2800" b="1" dirty="0" smtClean="0">
                <a:solidFill>
                  <a:srgbClr val="C00000"/>
                </a:solidFill>
              </a:rPr>
              <a:t>,</a:t>
            </a:r>
            <a:r>
              <a:rPr lang="ko-KR" altLang="en-US" sz="2800" b="1" dirty="0" smtClean="0">
                <a:solidFill>
                  <a:srgbClr val="C00000"/>
                </a:solidFill>
              </a:rPr>
              <a:t> 과제</a:t>
            </a:r>
            <a:endParaRPr lang="en-US" altLang="ko-KR" sz="28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B6C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827584" cy="5486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899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o-KR" altLang="en-US" sz="3600" dirty="0">
              <a:solidFill>
                <a:schemeClr val="bg1"/>
              </a:solidFill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116632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협동조합간 협동 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필요성</a:t>
            </a:r>
            <a:endParaRPr lang="ko-KR" altLang="en-US" sz="2400" b="1" dirty="0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395536" y="692696"/>
            <a:ext cx="8352928" cy="72008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dirty="0" smtClean="0">
                <a:solidFill>
                  <a:srgbClr val="C00000"/>
                </a:solidFill>
              </a:rPr>
              <a:t>○ </a:t>
            </a:r>
            <a:r>
              <a:rPr lang="en-US" altLang="ko-KR" sz="2000" dirty="0" err="1" smtClean="0">
                <a:solidFill>
                  <a:srgbClr val="C00000"/>
                </a:solidFill>
              </a:rPr>
              <a:t>Menzani</a:t>
            </a:r>
            <a:r>
              <a:rPr lang="ko-KR" altLang="en-US" sz="2000" dirty="0" smtClean="0">
                <a:solidFill>
                  <a:srgbClr val="C00000"/>
                </a:solidFill>
              </a:rPr>
              <a:t>와 </a:t>
            </a:r>
            <a:r>
              <a:rPr lang="en-US" altLang="ko-KR" sz="2000" dirty="0" err="1" smtClean="0">
                <a:solidFill>
                  <a:srgbClr val="C00000"/>
                </a:solidFill>
              </a:rPr>
              <a:t>Zamagni</a:t>
            </a:r>
            <a:r>
              <a:rPr lang="en-US" altLang="ko-KR" sz="2000" dirty="0" smtClean="0">
                <a:solidFill>
                  <a:srgbClr val="C00000"/>
                </a:solidFill>
              </a:rPr>
              <a:t>(2009)</a:t>
            </a:r>
            <a:r>
              <a:rPr lang="ko-KR" altLang="en-US" sz="2000" dirty="0" smtClean="0">
                <a:solidFill>
                  <a:srgbClr val="C00000"/>
                </a:solidFill>
              </a:rPr>
              <a:t>는 이탈리아 협동조합의 발전 과정에서 협동조합간 협동</a:t>
            </a:r>
            <a:r>
              <a:rPr lang="en-US" altLang="ko-KR" sz="2000" dirty="0" smtClean="0">
                <a:solidFill>
                  <a:srgbClr val="C00000"/>
                </a:solidFill>
              </a:rPr>
              <a:t>(</a:t>
            </a:r>
            <a:r>
              <a:rPr lang="ko-KR" altLang="en-US" sz="2000" dirty="0" smtClean="0">
                <a:solidFill>
                  <a:srgbClr val="C00000"/>
                </a:solidFill>
              </a:rPr>
              <a:t>네트워크</a:t>
            </a:r>
            <a:r>
              <a:rPr lang="en-US" altLang="ko-KR" sz="2000" dirty="0" smtClean="0">
                <a:solidFill>
                  <a:srgbClr val="C00000"/>
                </a:solidFill>
              </a:rPr>
              <a:t>)</a:t>
            </a:r>
            <a:r>
              <a:rPr lang="ko-KR" altLang="en-US" sz="2000" dirty="0" smtClean="0">
                <a:solidFill>
                  <a:srgbClr val="C00000"/>
                </a:solidFill>
              </a:rPr>
              <a:t>가 결정적인 역할을 하였음을 제시한다</a:t>
            </a:r>
            <a:r>
              <a:rPr lang="en-US" altLang="ko-KR" sz="2000" dirty="0" smtClean="0">
                <a:solidFill>
                  <a:srgbClr val="C00000"/>
                </a:solidFill>
              </a:rPr>
              <a:t>. </a:t>
            </a:r>
            <a:endParaRPr lang="ko-KR" altLang="en-US" sz="2000" dirty="0">
              <a:solidFill>
                <a:srgbClr val="C00000"/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357158" y="2276872"/>
            <a:ext cx="8352928" cy="417646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dirty="0" smtClean="0">
                <a:solidFill>
                  <a:schemeClr val="tx2">
                    <a:lumMod val="50000"/>
                  </a:schemeClr>
                </a:solidFill>
              </a:rPr>
              <a:t>① </a:t>
            </a:r>
            <a:r>
              <a:rPr lang="ko-KR" altLang="en-US" sz="2000" dirty="0" smtClean="0">
                <a:solidFill>
                  <a:schemeClr val="tx2">
                    <a:lumMod val="50000"/>
                  </a:schemeClr>
                </a:solidFill>
              </a:rPr>
              <a:t>일반 중소기업보다 더 강력한 네트워킹과 합병 과정을 통해 시장에서 상당한 성과를 올림</a:t>
            </a:r>
            <a:r>
              <a:rPr lang="en-US" altLang="ko-KR" sz="2000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ko-KR" altLang="en-US" sz="2000" dirty="0" smtClean="0">
                <a:solidFill>
                  <a:schemeClr val="tx2">
                    <a:lumMod val="50000"/>
                  </a:schemeClr>
                </a:solidFill>
              </a:rPr>
              <a:t>특히 소비자협동조합</a:t>
            </a:r>
            <a:r>
              <a:rPr lang="en-US" altLang="ko-KR" sz="2000" dirty="0" smtClean="0">
                <a:solidFill>
                  <a:schemeClr val="tx2">
                    <a:lumMod val="50000"/>
                  </a:schemeClr>
                </a:solidFill>
              </a:rPr>
              <a:t>) </a:t>
            </a:r>
          </a:p>
          <a:p>
            <a:r>
              <a:rPr lang="en-US" altLang="ko-KR" sz="2000" dirty="0" smtClean="0">
                <a:solidFill>
                  <a:schemeClr val="tx2">
                    <a:lumMod val="50000"/>
                  </a:schemeClr>
                </a:solidFill>
              </a:rPr>
              <a:t>② </a:t>
            </a:r>
            <a:r>
              <a:rPr lang="ko-KR" altLang="en-US" sz="2000" dirty="0" smtClean="0">
                <a:solidFill>
                  <a:schemeClr val="tx2">
                    <a:lumMod val="50000"/>
                  </a:schemeClr>
                </a:solidFill>
              </a:rPr>
              <a:t>보완적 네트워크를 통한 범위의 경제를 구축할 수 있는 역량은 협동조합에 복합적인 서비스 패키지나 건설기술들을 제공</a:t>
            </a:r>
            <a:r>
              <a:rPr lang="en-US" altLang="ko-KR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r>
              <a:rPr lang="en-US" altLang="ko-KR" sz="2000" dirty="0" smtClean="0">
                <a:solidFill>
                  <a:schemeClr val="tx2">
                    <a:lumMod val="50000"/>
                  </a:schemeClr>
                </a:solidFill>
              </a:rPr>
              <a:t>③ </a:t>
            </a:r>
            <a:r>
              <a:rPr lang="ko-KR" altLang="en-US" sz="2000" dirty="0" smtClean="0">
                <a:solidFill>
                  <a:schemeClr val="tx2">
                    <a:lumMod val="50000"/>
                  </a:schemeClr>
                </a:solidFill>
              </a:rPr>
              <a:t>조정능력에 기반한 공동브랜드의 조직화도 농업협동조합의 성장에 중요한 기여를 하였다</a:t>
            </a:r>
            <a:r>
              <a:rPr lang="en-US" altLang="ko-KR" sz="2000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  <a:p>
            <a:r>
              <a:rPr lang="en-US" altLang="ko-KR" sz="2000" dirty="0" smtClean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ko-KR" altLang="en-US" sz="2000" dirty="0" smtClean="0">
                <a:solidFill>
                  <a:schemeClr val="tx2">
                    <a:lumMod val="50000"/>
                  </a:schemeClr>
                </a:solidFill>
              </a:rPr>
              <a:t>네트워크는 대기업의 경직적 구조보다 더 유연하게 시장환경에 적응할 수 있는 가능성을 보여주었다</a:t>
            </a:r>
            <a:r>
              <a:rPr lang="en-US" altLang="ko-KR" sz="2000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endParaRPr lang="ko-KR" alt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ko-KR" altLang="en-US" sz="2000" b="1" dirty="0" smtClean="0">
                <a:solidFill>
                  <a:schemeClr val="tx2">
                    <a:lumMod val="50000"/>
                  </a:schemeClr>
                </a:solidFill>
              </a:rPr>
              <a:t> “협동조합의 원칙에 명시된 바와 같이</a:t>
            </a:r>
            <a:r>
              <a:rPr lang="en-US" altLang="ko-KR" sz="2000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ko-KR" altLang="en-US" sz="2000" b="1" dirty="0" smtClean="0">
                <a:solidFill>
                  <a:schemeClr val="tx2">
                    <a:lumMod val="50000"/>
                  </a:schemeClr>
                </a:solidFill>
              </a:rPr>
              <a:t>협동조합에서의 네트워킹은 다수의 기회 중 하나가 아니라</a:t>
            </a:r>
            <a:r>
              <a:rPr lang="en-US" altLang="ko-KR" sz="2000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ko-KR" altLang="en-US" sz="2000" b="1" dirty="0" smtClean="0">
                <a:solidFill>
                  <a:schemeClr val="tx2">
                    <a:lumMod val="50000"/>
                  </a:schemeClr>
                </a:solidFill>
              </a:rPr>
              <a:t>오히려 협동조합들의 연대활동의 결과로서 작동하는 정상적인 길이다”</a:t>
            </a:r>
            <a:r>
              <a:rPr lang="en-US" altLang="ko-KR" sz="2000" b="1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  <a:p>
            <a:pPr>
              <a:buFontTx/>
              <a:buChar char="-"/>
            </a:pPr>
            <a:r>
              <a:rPr lang="en-US" altLang="ko-KR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ko-KR" altLang="en-US" sz="2000" dirty="0" smtClean="0">
                <a:solidFill>
                  <a:schemeClr val="tx2">
                    <a:lumMod val="50000"/>
                  </a:schemeClr>
                </a:solidFill>
              </a:rPr>
              <a:t>이탈리아 협동조합의 법률도 이러한 협동조합 네트워크</a:t>
            </a:r>
            <a:r>
              <a:rPr lang="en-US" altLang="ko-KR" sz="2000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ko-KR" altLang="en-US" sz="2000" dirty="0" smtClean="0">
                <a:solidFill>
                  <a:schemeClr val="tx2">
                    <a:lumMod val="50000"/>
                  </a:schemeClr>
                </a:solidFill>
              </a:rPr>
              <a:t>특히 </a:t>
            </a:r>
            <a:r>
              <a:rPr lang="en-US" altLang="ko-KR" sz="2000" dirty="0" err="1" smtClean="0">
                <a:solidFill>
                  <a:schemeClr val="tx2">
                    <a:lumMod val="50000"/>
                  </a:schemeClr>
                </a:solidFill>
              </a:rPr>
              <a:t>consotia</a:t>
            </a:r>
            <a:r>
              <a:rPr lang="en-US" altLang="ko-KR" sz="2000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r>
              <a:rPr lang="ko-KR" altLang="en-US" sz="2000" dirty="0" smtClean="0">
                <a:solidFill>
                  <a:schemeClr val="tx2">
                    <a:lumMod val="50000"/>
                  </a:schemeClr>
                </a:solidFill>
              </a:rPr>
              <a:t>를 명시적으로 인정하고 명확하게 수용하고 있다</a:t>
            </a:r>
            <a:r>
              <a:rPr lang="en-US" altLang="ko-KR" sz="2000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endParaRPr lang="ko-KR" alt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아래쪽 화살표 13"/>
          <p:cNvSpPr/>
          <p:nvPr/>
        </p:nvSpPr>
        <p:spPr>
          <a:xfrm>
            <a:off x="3779912" y="1556792"/>
            <a:ext cx="1008112" cy="642942"/>
          </a:xfrm>
          <a:prstGeom prst="downArrow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B6C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827584" cy="5486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899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o-KR" altLang="en-US" sz="3600" dirty="0">
              <a:solidFill>
                <a:schemeClr val="bg1"/>
              </a:solidFill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116632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협동조합간 협동 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국내 사례 </a:t>
            </a:r>
            <a:r>
              <a:rPr lang="en-US" altLang="ko-KR" sz="2400" b="1" dirty="0" smtClean="0"/>
              <a:t>– </a:t>
            </a:r>
            <a:r>
              <a:rPr lang="ko-KR" altLang="en-US" sz="2400" b="1" dirty="0" err="1" smtClean="0"/>
              <a:t>성미산</a:t>
            </a:r>
            <a:r>
              <a:rPr lang="ko-KR" altLang="en-US" sz="2400" b="1" dirty="0" smtClean="0"/>
              <a:t> 마을공동체</a:t>
            </a:r>
            <a:endParaRPr lang="ko-KR" altLang="en-US" sz="2400" b="1" dirty="0"/>
          </a:p>
        </p:txBody>
      </p:sp>
      <p:sp>
        <p:nvSpPr>
          <p:cNvPr id="10" name="모서리가 둥근 직사각형 9"/>
          <p:cNvSpPr/>
          <p:nvPr/>
        </p:nvSpPr>
        <p:spPr>
          <a:xfrm>
            <a:off x="323528" y="764704"/>
            <a:ext cx="8352928" cy="208823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b="1" dirty="0" smtClean="0">
                <a:solidFill>
                  <a:srgbClr val="C00000"/>
                </a:solidFill>
              </a:rPr>
              <a:t>○ </a:t>
            </a:r>
            <a:r>
              <a:rPr lang="ko-KR" altLang="en-US" sz="2000" b="1" dirty="0" err="1" smtClean="0">
                <a:solidFill>
                  <a:srgbClr val="C00000"/>
                </a:solidFill>
              </a:rPr>
              <a:t>성미산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 마을공동체는 마포구 성산동에 위치한 </a:t>
            </a:r>
            <a:r>
              <a:rPr lang="ko-KR" altLang="en-US" sz="2000" b="1" dirty="0" err="1" smtClean="0">
                <a:solidFill>
                  <a:srgbClr val="C00000"/>
                </a:solidFill>
              </a:rPr>
              <a:t>성미산을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 중심으로 걸어갈 수 있는 마을공동체를 기준으로 삼고 있음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ko-KR" altLang="en-US" sz="2000" b="1" dirty="0" smtClean="0">
                <a:solidFill>
                  <a:srgbClr val="C00000"/>
                </a:solidFill>
              </a:rPr>
              <a:t> </a:t>
            </a:r>
            <a:r>
              <a:rPr lang="ko-KR" altLang="en-US" sz="2000" b="1" dirty="0" err="1" smtClean="0">
                <a:solidFill>
                  <a:srgbClr val="C00000"/>
                </a:solidFill>
              </a:rPr>
              <a:t>성미산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 마을의 </a:t>
            </a:r>
            <a:r>
              <a:rPr lang="ko-KR" altLang="en-US" sz="2000" b="1" dirty="0" err="1" smtClean="0">
                <a:solidFill>
                  <a:srgbClr val="C00000"/>
                </a:solidFill>
              </a:rPr>
              <a:t>사회적경제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 구조는 세 가지 축으로 구성되어 있음</a:t>
            </a:r>
            <a:endParaRPr lang="en-US" altLang="ko-KR" sz="2000" b="1" dirty="0" smtClean="0">
              <a:solidFill>
                <a:srgbClr val="C00000"/>
              </a:solidFill>
            </a:endParaRPr>
          </a:p>
          <a:p>
            <a:pPr>
              <a:buFont typeface="Arial" charset="0"/>
              <a:buChar char="•"/>
            </a:pPr>
            <a:r>
              <a:rPr lang="ko-KR" altLang="en-US" sz="2000" b="1" dirty="0" smtClean="0">
                <a:solidFill>
                  <a:srgbClr val="C00000"/>
                </a:solidFill>
              </a:rPr>
              <a:t> 마을기업 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: </a:t>
            </a:r>
            <a:r>
              <a:rPr lang="ko-KR" altLang="en-US" sz="2000" b="1" dirty="0" err="1" smtClean="0">
                <a:solidFill>
                  <a:srgbClr val="C00000"/>
                </a:solidFill>
              </a:rPr>
              <a:t>생협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, 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마을출자기업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, </a:t>
            </a:r>
            <a:r>
              <a:rPr lang="ko-KR" altLang="en-US" sz="2000" b="1" dirty="0" err="1" smtClean="0">
                <a:solidFill>
                  <a:srgbClr val="C00000"/>
                </a:solidFill>
              </a:rPr>
              <a:t>사회적기업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, </a:t>
            </a:r>
            <a:r>
              <a:rPr lang="ko-KR" altLang="en-US" sz="2000" b="1" dirty="0" err="1" smtClean="0">
                <a:solidFill>
                  <a:srgbClr val="C00000"/>
                </a:solidFill>
              </a:rPr>
              <a:t>워커즈컬렉티브</a:t>
            </a:r>
            <a:endParaRPr lang="en-US" altLang="ko-KR" sz="2000" b="1" dirty="0" smtClean="0">
              <a:solidFill>
                <a:srgbClr val="C00000"/>
              </a:solidFill>
            </a:endParaRPr>
          </a:p>
          <a:p>
            <a:pPr>
              <a:buFont typeface="Arial" charset="0"/>
              <a:buChar char="•"/>
            </a:pPr>
            <a:r>
              <a:rPr lang="en-US" altLang="ko-KR" sz="2000" b="1" dirty="0" smtClean="0">
                <a:solidFill>
                  <a:srgbClr val="C00000"/>
                </a:solidFill>
              </a:rPr>
              <a:t> 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지역통화 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: 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지역화폐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, 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쿠폰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, 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공동구매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, 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물물교환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, 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마을장터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, 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기부</a:t>
            </a:r>
            <a:endParaRPr lang="en-US" altLang="ko-KR" sz="2000" b="1" dirty="0" smtClean="0">
              <a:solidFill>
                <a:srgbClr val="C00000"/>
              </a:solidFill>
            </a:endParaRPr>
          </a:p>
          <a:p>
            <a:pPr>
              <a:buFont typeface="Arial" charset="0"/>
              <a:buChar char="•"/>
            </a:pPr>
            <a:r>
              <a:rPr lang="en-US" altLang="ko-KR" sz="2000" b="1" dirty="0" smtClean="0">
                <a:solidFill>
                  <a:srgbClr val="C00000"/>
                </a:solidFill>
              </a:rPr>
              <a:t> 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자발적 노동 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: 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자원활동가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, </a:t>
            </a:r>
            <a:r>
              <a:rPr lang="ko-KR" altLang="en-US" sz="2000" b="1" dirty="0" err="1" smtClean="0">
                <a:solidFill>
                  <a:srgbClr val="C00000"/>
                </a:solidFill>
              </a:rPr>
              <a:t>품나눔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  </a:t>
            </a:r>
            <a:endParaRPr lang="ko-KR" altLang="en-US" sz="2000" dirty="0" smtClean="0">
              <a:solidFill>
                <a:srgbClr val="C00000"/>
              </a:solidFill>
            </a:endParaRPr>
          </a:p>
        </p:txBody>
      </p:sp>
      <p:pic>
        <p:nvPicPr>
          <p:cNvPr id="11" name="Picture 2" descr="http://cfile23.uf.tistory.com/image/205148454FA765922D043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924944"/>
            <a:ext cx="7560840" cy="38164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B6C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827584" cy="5486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899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o-KR" altLang="en-US" sz="3600" dirty="0">
              <a:solidFill>
                <a:schemeClr val="bg1"/>
              </a:solidFill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116632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협동조합간 협동 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국내 사례 </a:t>
            </a:r>
            <a:r>
              <a:rPr lang="en-US" altLang="ko-KR" sz="2400" b="1" dirty="0" smtClean="0"/>
              <a:t>- </a:t>
            </a:r>
            <a:r>
              <a:rPr lang="ko-KR" altLang="en-US" sz="2400" b="1" dirty="0" smtClean="0"/>
              <a:t>완주</a:t>
            </a:r>
            <a:endParaRPr lang="ko-KR" altLang="en-US" sz="2400" b="1" dirty="0"/>
          </a:p>
        </p:txBody>
      </p:sp>
      <p:sp>
        <p:nvSpPr>
          <p:cNvPr id="10" name="모서리가 둥근 직사각형 9"/>
          <p:cNvSpPr/>
          <p:nvPr/>
        </p:nvSpPr>
        <p:spPr>
          <a:xfrm>
            <a:off x="323528" y="764704"/>
            <a:ext cx="8352928" cy="129614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b="1" dirty="0" smtClean="0">
                <a:solidFill>
                  <a:srgbClr val="C00000"/>
                </a:solidFill>
              </a:rPr>
              <a:t>○ 완주군은 협동조합이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 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중심이 되어 </a:t>
            </a:r>
            <a:r>
              <a:rPr lang="ko-KR" altLang="en-US" sz="2000" b="1" dirty="0" err="1" smtClean="0">
                <a:solidFill>
                  <a:srgbClr val="C00000"/>
                </a:solidFill>
              </a:rPr>
              <a:t>마을만들기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, 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마을기업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, 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커뮤니티비즈니스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, </a:t>
            </a:r>
            <a:r>
              <a:rPr lang="ko-KR" altLang="en-US" sz="2000" b="1" dirty="0" err="1" smtClean="0">
                <a:solidFill>
                  <a:srgbClr val="C00000"/>
                </a:solidFill>
              </a:rPr>
              <a:t>사회적기업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 등의 개별 사업조직을 </a:t>
            </a:r>
            <a:r>
              <a:rPr lang="ko-KR" altLang="en-US" sz="2000" b="1" dirty="0" err="1" smtClean="0">
                <a:solidFill>
                  <a:srgbClr val="C00000"/>
                </a:solidFill>
              </a:rPr>
              <a:t>로컬푸드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 스테이션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(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매장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)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을 거점으로 한 거래관계를 구축하여 사업체 별 지속 경영을 도모하고 있음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32884904" descr="EMB00000df8083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20888"/>
            <a:ext cx="8064896" cy="38884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B6C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827584" cy="5486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899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o-KR" altLang="en-US" sz="3600" dirty="0">
              <a:solidFill>
                <a:schemeClr val="bg1"/>
              </a:solidFill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116632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협동조합간 협동 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국내 사례 </a:t>
            </a:r>
            <a:r>
              <a:rPr lang="en-US" altLang="ko-KR" sz="2400" b="1" dirty="0" smtClean="0"/>
              <a:t>– </a:t>
            </a:r>
            <a:r>
              <a:rPr lang="ko-KR" altLang="en-US" sz="2400" b="1" dirty="0" smtClean="0"/>
              <a:t>서울 은평</a:t>
            </a:r>
            <a:endParaRPr lang="ko-KR" altLang="en-US" sz="2400" b="1" dirty="0"/>
          </a:p>
        </p:txBody>
      </p:sp>
      <p:sp>
        <p:nvSpPr>
          <p:cNvPr id="10" name="모서리가 둥근 직사각형 9"/>
          <p:cNvSpPr/>
          <p:nvPr/>
        </p:nvSpPr>
        <p:spPr>
          <a:xfrm>
            <a:off x="323528" y="764704"/>
            <a:ext cx="8352928" cy="129614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b="1" dirty="0" smtClean="0">
                <a:solidFill>
                  <a:srgbClr val="C00000"/>
                </a:solidFill>
              </a:rPr>
              <a:t>○ 서울의 은평지역은 사회적 경제 생태계를 잘 뿌리내린 사례로 </a:t>
            </a:r>
            <a:r>
              <a:rPr lang="ko-KR" altLang="en-US" sz="2000" b="1" dirty="0" err="1" smtClean="0">
                <a:solidFill>
                  <a:srgbClr val="C00000"/>
                </a:solidFill>
              </a:rPr>
              <a:t>주목받고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 있다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. 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캐나다나 유럽처럼 </a:t>
            </a:r>
            <a:r>
              <a:rPr lang="ko-KR" altLang="en-US" sz="2000" b="1" dirty="0" err="1" smtClean="0">
                <a:solidFill>
                  <a:srgbClr val="C00000"/>
                </a:solidFill>
              </a:rPr>
              <a:t>신협이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 ‘협동조합 간의 협동’을 이끄는 아름다운 사례가 국내에도 등장한 것이다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.(</a:t>
            </a:r>
            <a:r>
              <a:rPr lang="ko-KR" altLang="en-US" sz="2000" b="1" dirty="0" err="1" smtClean="0">
                <a:solidFill>
                  <a:srgbClr val="C00000"/>
                </a:solidFill>
              </a:rPr>
              <a:t>한겨레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21.2013.6.25)</a:t>
            </a:r>
            <a:endParaRPr lang="ko-KR" altLang="en-US" sz="2000" b="1" dirty="0" smtClean="0">
              <a:solidFill>
                <a:srgbClr val="C00000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0" name="Picture 2" descr="http://img.hani.co.kr/imgdb/resize/2013/0626/137215700758_201306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76872"/>
            <a:ext cx="8136904" cy="43204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B6C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827584" cy="5486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899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o-KR" altLang="en-US" sz="3600" dirty="0">
              <a:solidFill>
                <a:schemeClr val="bg1"/>
              </a:solidFill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116632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협동조합간 협동 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국내 사례 </a:t>
            </a:r>
            <a:r>
              <a:rPr lang="en-US" altLang="ko-KR" sz="2400" b="1" dirty="0" smtClean="0"/>
              <a:t>- </a:t>
            </a:r>
            <a:r>
              <a:rPr lang="ko-KR" altLang="en-US" sz="2400" b="1" dirty="0" smtClean="0"/>
              <a:t>원주</a:t>
            </a:r>
            <a:endParaRPr lang="ko-KR" altLang="en-US" sz="2400" b="1" dirty="0"/>
          </a:p>
        </p:txBody>
      </p:sp>
      <p:pic>
        <p:nvPicPr>
          <p:cNvPr id="8" name="_x68870312" descr="EMB0000076826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36912"/>
            <a:ext cx="8501122" cy="3937070"/>
          </a:xfrm>
          <a:prstGeom prst="rect">
            <a:avLst/>
          </a:prstGeom>
          <a:noFill/>
        </p:spPr>
      </p:pic>
      <p:sp>
        <p:nvSpPr>
          <p:cNvPr id="10" name="모서리가 둥근 직사각형 9"/>
          <p:cNvSpPr/>
          <p:nvPr/>
        </p:nvSpPr>
        <p:spPr>
          <a:xfrm>
            <a:off x="323528" y="764704"/>
            <a:ext cx="8352928" cy="172819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b="1" dirty="0" smtClean="0">
                <a:solidFill>
                  <a:srgbClr val="C00000"/>
                </a:solidFill>
              </a:rPr>
              <a:t>○ 원주협동사회경제네트워크는 네트워크 내 회원단체가 스스로 ‘보호된 시장’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, ‘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연대의 시장’을 만들어 나가기 위해 회원단체가 제공할 수 있는 제품과 서비스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(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공급분야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) 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및 회원단체가 필요로 하는 제품과 서비스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(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수요분야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)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를 파악하여 </a:t>
            </a:r>
            <a:r>
              <a:rPr lang="ko-KR" altLang="en-US" sz="2000" b="1" dirty="0" err="1" smtClean="0">
                <a:solidFill>
                  <a:srgbClr val="C00000"/>
                </a:solidFill>
              </a:rPr>
              <a:t>사회적경제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 조직간 상호거래 및 협업체계를 구축하기 위해 노력하고 있음</a:t>
            </a:r>
            <a:r>
              <a:rPr lang="en-US" altLang="ko-KR" sz="2000" dirty="0" smtClean="0">
                <a:solidFill>
                  <a:srgbClr val="C00000"/>
                </a:solidFill>
              </a:rPr>
              <a:t>.</a:t>
            </a:r>
            <a:endParaRPr lang="ko-KR" altLang="en-US" sz="20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B6C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827584" cy="5486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899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o-KR" altLang="en-US" sz="3600" dirty="0">
              <a:solidFill>
                <a:schemeClr val="bg1"/>
              </a:solidFill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116632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협동조합간 협동 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국내 사례 </a:t>
            </a:r>
            <a:r>
              <a:rPr lang="en-US" altLang="ko-KR" sz="2400" b="1" dirty="0" smtClean="0"/>
              <a:t>– </a:t>
            </a:r>
            <a:r>
              <a:rPr lang="ko-KR" altLang="en-US" sz="2400" b="1" dirty="0" smtClean="0"/>
              <a:t>춘천</a:t>
            </a:r>
            <a:endParaRPr lang="ko-KR" altLang="en-US" sz="2400" b="1" dirty="0"/>
          </a:p>
        </p:txBody>
      </p:sp>
      <p:sp>
        <p:nvSpPr>
          <p:cNvPr id="10" name="모서리가 둥근 직사각형 9"/>
          <p:cNvSpPr/>
          <p:nvPr/>
        </p:nvSpPr>
        <p:spPr>
          <a:xfrm>
            <a:off x="323528" y="764704"/>
            <a:ext cx="8352928" cy="7920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b="1" dirty="0" smtClean="0">
                <a:solidFill>
                  <a:srgbClr val="C00000"/>
                </a:solidFill>
              </a:rPr>
              <a:t>○ </a:t>
            </a:r>
            <a:r>
              <a:rPr lang="ko-KR" altLang="en-US" sz="2000" b="1" dirty="0" err="1" smtClean="0">
                <a:solidFill>
                  <a:srgbClr val="C00000"/>
                </a:solidFill>
              </a:rPr>
              <a:t>춘천사회적경제네트워크는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 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‘</a:t>
            </a:r>
            <a:r>
              <a:rPr lang="ko-KR" altLang="en-US" sz="2000" b="1" dirty="0" err="1" smtClean="0">
                <a:solidFill>
                  <a:srgbClr val="C00000"/>
                </a:solidFill>
              </a:rPr>
              <a:t>봄내가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 자란다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’(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공동브랜드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)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를 </a:t>
            </a:r>
            <a:r>
              <a:rPr lang="ko-KR" altLang="en-US" sz="2000" b="1" dirty="0" err="1" smtClean="0">
                <a:solidFill>
                  <a:srgbClr val="C00000"/>
                </a:solidFill>
              </a:rPr>
              <a:t>런칭하고</a:t>
            </a:r>
            <a:endParaRPr lang="en-US" altLang="ko-KR" sz="2000" b="1" dirty="0" smtClean="0">
              <a:solidFill>
                <a:srgbClr val="C00000"/>
              </a:solidFill>
            </a:endParaRPr>
          </a:p>
          <a:p>
            <a:r>
              <a:rPr lang="ko-KR" altLang="en-US" sz="2000" b="1" dirty="0" smtClean="0">
                <a:solidFill>
                  <a:srgbClr val="C00000"/>
                </a:solidFill>
              </a:rPr>
              <a:t>   </a:t>
            </a:r>
            <a:r>
              <a:rPr lang="ko-KR" altLang="en-US" sz="2000" b="1" dirty="0" err="1" smtClean="0">
                <a:solidFill>
                  <a:srgbClr val="C00000"/>
                </a:solidFill>
              </a:rPr>
              <a:t>사회적경제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 기업간 상호거래 활성화를 위해 노력하고 있다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. </a:t>
            </a:r>
            <a:endParaRPr lang="ko-KR" altLang="en-US" sz="2000" b="1" dirty="0" smtClean="0">
              <a:solidFill>
                <a:srgbClr val="C00000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611560" y="1772816"/>
          <a:ext cx="5832648" cy="4392489"/>
        </p:xfrm>
        <a:graphic>
          <a:graphicData uri="http://schemas.openxmlformats.org/drawingml/2006/table">
            <a:tbl>
              <a:tblPr/>
              <a:tblGrid>
                <a:gridCol w="1208490"/>
                <a:gridCol w="1208490"/>
                <a:gridCol w="1208490"/>
                <a:gridCol w="1208490"/>
                <a:gridCol w="998688"/>
              </a:tblGrid>
              <a:tr h="3539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생산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유통</a:t>
                      </a:r>
                      <a:r>
                        <a:rPr lang="en-US" altLang="ko-KR" sz="1100" b="1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/</a:t>
                      </a: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소비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문화</a:t>
                      </a:r>
                      <a:r>
                        <a:rPr lang="en-US" altLang="ko-KR" sz="1100" b="1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·</a:t>
                      </a:r>
                      <a:r>
                        <a:rPr lang="ko-KR" altLang="en-US" sz="1100" b="1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예술</a:t>
                      </a:r>
                      <a:r>
                        <a:rPr lang="en-US" altLang="ko-KR" sz="1100" b="1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/</a:t>
                      </a:r>
                      <a:r>
                        <a:rPr lang="ko-KR" altLang="en-US" sz="1100" b="1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교육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기타서비스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중간지원조직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8EB"/>
                    </a:solidFill>
                  </a:tcPr>
                </a:tc>
              </a:tr>
              <a:tr h="6661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C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춘천시장애인</a:t>
                      </a: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C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근로작업장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C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㈜</a:t>
                      </a:r>
                      <a:r>
                        <a:rPr lang="ko-KR" altLang="en-US" sz="1100" b="1" dirty="0" err="1">
                          <a:solidFill>
                            <a:srgbClr val="C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봄내살림</a:t>
                      </a:r>
                      <a:endParaRPr lang="ko-KR" altLang="en-US" sz="1100" b="1" dirty="0">
                        <a:solidFill>
                          <a:srgbClr val="C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dirty="0">
                          <a:solidFill>
                            <a:srgbClr val="C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(</a:t>
                      </a:r>
                      <a:r>
                        <a:rPr lang="ko-KR" altLang="en-US" sz="1100" b="1" dirty="0">
                          <a:solidFill>
                            <a:srgbClr val="C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사</a:t>
                      </a:r>
                      <a:r>
                        <a:rPr lang="en-US" altLang="ko-KR" sz="1100" b="1" dirty="0">
                          <a:solidFill>
                            <a:srgbClr val="C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  <a:r>
                        <a:rPr lang="ko-KR" altLang="en-US" sz="1100" b="1" dirty="0">
                          <a:solidFill>
                            <a:srgbClr val="C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문화프로덕션 </a:t>
                      </a:r>
                      <a:endParaRPr lang="en-US" altLang="ko-KR" sz="1100" b="1" dirty="0" smtClean="0">
                        <a:solidFill>
                          <a:srgbClr val="C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smtClean="0">
                          <a:solidFill>
                            <a:srgbClr val="C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도모</a:t>
                      </a:r>
                      <a:endParaRPr lang="ko-KR" altLang="en-US" sz="1100" b="1" dirty="0">
                        <a:solidFill>
                          <a:srgbClr val="C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C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㈜이장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C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춘천지역</a:t>
                      </a: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C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자활센터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1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춘천도시농업</a:t>
                      </a: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센터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춘천생협</a:t>
                      </a:r>
                      <a:endParaRPr lang="ko-KR" altLang="en-US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(</a:t>
                      </a:r>
                      <a:r>
                        <a:rPr lang="ko-KR" altLang="en-US" sz="11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사</a:t>
                      </a:r>
                      <a:r>
                        <a:rPr lang="en-US" altLang="ko-KR" sz="11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  <a:r>
                        <a:rPr lang="ko-KR" altLang="en-US" sz="11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일촌공동체</a:t>
                      </a: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두비체험학습단</a:t>
                      </a:r>
                      <a:endParaRPr lang="ko-KR" altLang="en-US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㈜광고발전소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강원도광역</a:t>
                      </a: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자활센터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1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70C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밀알일터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err="1">
                          <a:solidFill>
                            <a:srgbClr val="0070C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원주한살림</a:t>
                      </a:r>
                      <a:r>
                        <a:rPr lang="en-US" altLang="ko-KR" sz="1100" b="1" dirty="0">
                          <a:solidFill>
                            <a:srgbClr val="0070C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(</a:t>
                      </a:r>
                      <a:r>
                        <a:rPr lang="ko-KR" altLang="en-US" sz="1100" b="1" dirty="0">
                          <a:solidFill>
                            <a:srgbClr val="0070C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춘천</a:t>
                      </a:r>
                      <a:r>
                        <a:rPr lang="en-US" altLang="ko-KR" sz="1100" b="1" dirty="0">
                          <a:solidFill>
                            <a:srgbClr val="0070C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)</a:t>
                      </a:r>
                      <a:endParaRPr lang="ko-KR" altLang="en-US" sz="1100" b="1" dirty="0">
                        <a:solidFill>
                          <a:srgbClr val="0070C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70C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별빛산골유학</a:t>
                      </a: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70C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센터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70C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㈜</a:t>
                      </a:r>
                      <a:r>
                        <a:rPr lang="ko-KR" altLang="en-US" sz="1100" b="1" dirty="0" err="1">
                          <a:solidFill>
                            <a:srgbClr val="0070C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늘푸른환경</a:t>
                      </a:r>
                      <a:endParaRPr lang="ko-KR" altLang="en-US" sz="1100" b="1" dirty="0">
                        <a:solidFill>
                          <a:srgbClr val="0070C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70C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춘천시니어</a:t>
                      </a: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70C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클럽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1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err="1">
                          <a:solidFill>
                            <a:srgbClr val="FF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새희망건축</a:t>
                      </a:r>
                      <a:endParaRPr lang="ko-KR" altLang="en-US" sz="1100" b="1" dirty="0">
                        <a:solidFill>
                          <a:srgbClr val="FF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err="1">
                          <a:solidFill>
                            <a:srgbClr val="FF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춘천시민생협</a:t>
                      </a:r>
                      <a:endParaRPr lang="ko-KR" altLang="en-US" sz="1100" b="1" dirty="0">
                        <a:solidFill>
                          <a:srgbClr val="FF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err="1">
                          <a:solidFill>
                            <a:srgbClr val="FF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비틀에코</a:t>
                      </a:r>
                      <a:endParaRPr lang="ko-KR" altLang="en-US" sz="1100" b="1" dirty="0">
                        <a:solidFill>
                          <a:srgbClr val="FF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FF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동네방네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FF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한국분권</a:t>
                      </a: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FF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아카데미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1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참닭갈비</a:t>
                      </a:r>
                      <a:endParaRPr lang="ko-KR" alt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춘천농민한우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춘천한부모</a:t>
                      </a:r>
                      <a:endParaRPr lang="ko-KR" altLang="en-US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희망센터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협동도시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9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봄시네푸드</a:t>
                      </a:r>
                      <a:endParaRPr lang="ko-KR" altLang="en-US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춘천</a:t>
                      </a:r>
                      <a:r>
                        <a:rPr lang="en-US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YMCA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9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콘삭스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 err="1">
                          <a:solidFill>
                            <a:srgbClr val="000000"/>
                          </a:solidFill>
                          <a:latin typeface="휴먼모음T" pitchFamily="18" charset="-127"/>
                          <a:ea typeface="휴먼모음T" pitchFamily="18" charset="-127"/>
                        </a:rPr>
                        <a:t>춘천나눔의집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휴먼모음T" pitchFamily="18" charset="-127"/>
                        <a:ea typeface="휴먼모음T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49155" name="Picture 3" descr="https://fbcdn-sphotos-c-a.akamaihd.net/hphotos-ak-prn1/65552_431643303577904_1346281471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772817"/>
            <a:ext cx="2123728" cy="230425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B6C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827584" cy="5486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899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o-KR" altLang="en-US" sz="3600" dirty="0">
              <a:solidFill>
                <a:schemeClr val="bg1"/>
              </a:solidFill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116632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협동조합간 협동 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해외사례 </a:t>
            </a:r>
            <a:r>
              <a:rPr lang="en-US" altLang="ko-KR" sz="2400" b="1" dirty="0" smtClean="0"/>
              <a:t>- </a:t>
            </a:r>
            <a:r>
              <a:rPr lang="ko-KR" altLang="en-US" sz="2400" b="1" dirty="0" smtClean="0"/>
              <a:t>영국 </a:t>
            </a:r>
            <a:r>
              <a:rPr lang="en-US" altLang="ko-KR" sz="2400" b="1" dirty="0" smtClean="0"/>
              <a:t>‘</a:t>
            </a:r>
            <a:r>
              <a:rPr lang="ko-KR" altLang="en-US" sz="2400" b="1" dirty="0" err="1" smtClean="0"/>
              <a:t>브리스톨</a:t>
            </a:r>
            <a:r>
              <a:rPr lang="ko-KR" altLang="en-US" sz="2400" b="1" dirty="0" smtClean="0"/>
              <a:t> 파운드</a:t>
            </a:r>
            <a:r>
              <a:rPr lang="en-US" altLang="ko-KR" sz="2400" b="1" dirty="0" smtClean="0"/>
              <a:t>(BP)’</a:t>
            </a:r>
            <a:endParaRPr lang="ko-KR" altLang="en-US" sz="2400" b="1" dirty="0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323528" y="692696"/>
            <a:ext cx="8352928" cy="237626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dirty="0" smtClean="0">
                <a:solidFill>
                  <a:srgbClr val="7030A0"/>
                </a:solidFill>
              </a:rPr>
              <a:t>○ 중소상공인</a:t>
            </a:r>
            <a:r>
              <a:rPr lang="en-US" altLang="ko-KR" sz="2000" dirty="0" smtClean="0">
                <a:solidFill>
                  <a:srgbClr val="7030A0"/>
                </a:solidFill>
              </a:rPr>
              <a:t>(</a:t>
            </a:r>
            <a:r>
              <a:rPr lang="ko-KR" altLang="en-US" sz="2000" dirty="0" smtClean="0">
                <a:solidFill>
                  <a:srgbClr val="7030A0"/>
                </a:solidFill>
              </a:rPr>
              <a:t>독립 사업체</a:t>
            </a:r>
            <a:r>
              <a:rPr lang="en-US" altLang="ko-KR" sz="2000" dirty="0" smtClean="0">
                <a:solidFill>
                  <a:srgbClr val="7030A0"/>
                </a:solidFill>
              </a:rPr>
              <a:t>)</a:t>
            </a:r>
            <a:r>
              <a:rPr lang="ko-KR" altLang="en-US" sz="2000" dirty="0" smtClean="0">
                <a:solidFill>
                  <a:srgbClr val="7030A0"/>
                </a:solidFill>
              </a:rPr>
              <a:t> 지원을 위해 개발된 보완통화임</a:t>
            </a:r>
            <a:r>
              <a:rPr lang="en-US" altLang="ko-KR" sz="2000" dirty="0" smtClean="0">
                <a:solidFill>
                  <a:srgbClr val="7030A0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en-US" altLang="ko-KR" sz="2000" dirty="0" smtClean="0">
                <a:solidFill>
                  <a:srgbClr val="7030A0"/>
                </a:solidFill>
              </a:rPr>
              <a:t> 2012</a:t>
            </a:r>
            <a:r>
              <a:rPr lang="ko-KR" altLang="en-US" sz="2000" dirty="0" smtClean="0">
                <a:solidFill>
                  <a:srgbClr val="7030A0"/>
                </a:solidFill>
              </a:rPr>
              <a:t>년 </a:t>
            </a:r>
            <a:r>
              <a:rPr lang="en-US" altLang="ko-KR" sz="2000" dirty="0" smtClean="0">
                <a:solidFill>
                  <a:srgbClr val="7030A0"/>
                </a:solidFill>
              </a:rPr>
              <a:t>2</a:t>
            </a:r>
            <a:r>
              <a:rPr lang="ko-KR" altLang="en-US" sz="2000" dirty="0" smtClean="0">
                <a:solidFill>
                  <a:srgbClr val="7030A0"/>
                </a:solidFill>
              </a:rPr>
              <a:t>월 대중매체를 통해 </a:t>
            </a:r>
            <a:r>
              <a:rPr lang="ko-KR" altLang="en-US" sz="2000" dirty="0" err="1" smtClean="0">
                <a:solidFill>
                  <a:srgbClr val="7030A0"/>
                </a:solidFill>
              </a:rPr>
              <a:t>론칭</a:t>
            </a:r>
            <a:r>
              <a:rPr lang="en-US" altLang="ko-KR" sz="2000" dirty="0" smtClean="0">
                <a:solidFill>
                  <a:srgbClr val="7030A0"/>
                </a:solidFill>
              </a:rPr>
              <a:t>, 2012</a:t>
            </a:r>
            <a:r>
              <a:rPr lang="ko-KR" altLang="en-US" sz="2000" dirty="0" smtClean="0">
                <a:solidFill>
                  <a:srgbClr val="7030A0"/>
                </a:solidFill>
              </a:rPr>
              <a:t>년 </a:t>
            </a:r>
            <a:r>
              <a:rPr lang="en-US" altLang="ko-KR" sz="2000" dirty="0" smtClean="0">
                <a:solidFill>
                  <a:srgbClr val="7030A0"/>
                </a:solidFill>
              </a:rPr>
              <a:t>9</a:t>
            </a:r>
            <a:r>
              <a:rPr lang="ko-KR" altLang="en-US" sz="2000" dirty="0" smtClean="0">
                <a:solidFill>
                  <a:srgbClr val="7030A0"/>
                </a:solidFill>
              </a:rPr>
              <a:t>월 본격 사업 추진</a:t>
            </a:r>
          </a:p>
          <a:p>
            <a:r>
              <a:rPr lang="en-US" altLang="ko-KR" sz="2000" dirty="0" smtClean="0">
                <a:solidFill>
                  <a:srgbClr val="7030A0"/>
                </a:solidFill>
              </a:rPr>
              <a:t>- BP</a:t>
            </a:r>
            <a:r>
              <a:rPr lang="ko-KR" altLang="en-US" sz="2000" dirty="0" smtClean="0">
                <a:solidFill>
                  <a:srgbClr val="7030A0"/>
                </a:solidFill>
              </a:rPr>
              <a:t>는 신협</a:t>
            </a:r>
            <a:r>
              <a:rPr lang="en-US" altLang="ko-KR" sz="2000" dirty="0" smtClean="0">
                <a:solidFill>
                  <a:srgbClr val="7030A0"/>
                </a:solidFill>
              </a:rPr>
              <a:t>(BCU)</a:t>
            </a:r>
            <a:r>
              <a:rPr lang="ko-KR" altLang="en-US" sz="2000" dirty="0" smtClean="0">
                <a:solidFill>
                  <a:srgbClr val="7030A0"/>
                </a:solidFill>
              </a:rPr>
              <a:t>의 지원을 받으면서 사회적기업</a:t>
            </a:r>
            <a:r>
              <a:rPr lang="en-US" altLang="ko-KR" sz="2000" dirty="0" smtClean="0">
                <a:solidFill>
                  <a:srgbClr val="7030A0"/>
                </a:solidFill>
              </a:rPr>
              <a:t>(BPCIC)</a:t>
            </a:r>
            <a:r>
              <a:rPr lang="ko-KR" altLang="en-US" sz="2000" dirty="0" smtClean="0">
                <a:solidFill>
                  <a:srgbClr val="7030A0"/>
                </a:solidFill>
              </a:rPr>
              <a:t>이 운영</a:t>
            </a:r>
          </a:p>
          <a:p>
            <a:pPr>
              <a:buFontTx/>
              <a:buChar char="-"/>
            </a:pPr>
            <a:r>
              <a:rPr lang="ko-KR" altLang="en-US" sz="2000" dirty="0" smtClean="0">
                <a:solidFill>
                  <a:srgbClr val="7030A0"/>
                </a:solidFill>
              </a:rPr>
              <a:t> 교환방식 </a:t>
            </a:r>
            <a:r>
              <a:rPr lang="en-US" altLang="ko-KR" sz="2000" dirty="0" smtClean="0">
                <a:solidFill>
                  <a:srgbClr val="7030A0"/>
                </a:solidFill>
              </a:rPr>
              <a:t>: </a:t>
            </a:r>
            <a:r>
              <a:rPr lang="ko-KR" altLang="en-US" sz="2000" dirty="0" smtClean="0">
                <a:solidFill>
                  <a:srgbClr val="7030A0"/>
                </a:solidFill>
              </a:rPr>
              <a:t>지폐형태</a:t>
            </a:r>
            <a:r>
              <a:rPr lang="en-US" altLang="ko-KR" sz="2000" dirty="0" smtClean="0">
                <a:solidFill>
                  <a:srgbClr val="7030A0"/>
                </a:solidFill>
              </a:rPr>
              <a:t>, </a:t>
            </a:r>
            <a:r>
              <a:rPr lang="ko-KR" altLang="en-US" sz="2000" dirty="0" smtClean="0">
                <a:solidFill>
                  <a:srgbClr val="7030A0"/>
                </a:solidFill>
              </a:rPr>
              <a:t>온라인 및 </a:t>
            </a:r>
            <a:r>
              <a:rPr lang="ko-KR" altLang="en-US" sz="2000" dirty="0" err="1" smtClean="0">
                <a:solidFill>
                  <a:srgbClr val="7030A0"/>
                </a:solidFill>
              </a:rPr>
              <a:t>모바일</a:t>
            </a:r>
            <a:r>
              <a:rPr lang="en-US" altLang="ko-KR" sz="2000" dirty="0" smtClean="0">
                <a:solidFill>
                  <a:srgbClr val="7030A0"/>
                </a:solidFill>
              </a:rPr>
              <a:t>(SMS </a:t>
            </a:r>
            <a:r>
              <a:rPr lang="ko-KR" altLang="en-US" sz="2000" dirty="0" smtClean="0">
                <a:solidFill>
                  <a:srgbClr val="7030A0"/>
                </a:solidFill>
              </a:rPr>
              <a:t>문자</a:t>
            </a:r>
            <a:r>
              <a:rPr lang="en-US" altLang="ko-KR" sz="2000" dirty="0" smtClean="0">
                <a:solidFill>
                  <a:srgbClr val="7030A0"/>
                </a:solidFill>
              </a:rPr>
              <a:t>) </a:t>
            </a:r>
            <a:r>
              <a:rPr lang="ko-KR" altLang="en-US" sz="2000" dirty="0" smtClean="0">
                <a:solidFill>
                  <a:srgbClr val="7030A0"/>
                </a:solidFill>
              </a:rPr>
              <a:t>장치</a:t>
            </a:r>
          </a:p>
          <a:p>
            <a:pPr>
              <a:buFontTx/>
              <a:buChar char="-"/>
            </a:pPr>
            <a:r>
              <a:rPr lang="en-US" altLang="ko-KR" sz="2000" dirty="0" smtClean="0">
                <a:solidFill>
                  <a:srgbClr val="7030A0"/>
                </a:solidFill>
              </a:rPr>
              <a:t> </a:t>
            </a:r>
            <a:r>
              <a:rPr lang="ko-KR" altLang="en-US" sz="2000" dirty="0" smtClean="0">
                <a:solidFill>
                  <a:srgbClr val="7030A0"/>
                </a:solidFill>
              </a:rPr>
              <a:t>지폐단위는 </a:t>
            </a:r>
            <a:r>
              <a:rPr lang="en-US" altLang="ko-KR" sz="2000" dirty="0" smtClean="0">
                <a:solidFill>
                  <a:srgbClr val="7030A0"/>
                </a:solidFill>
              </a:rPr>
              <a:t>1, 5, 10, 20 BP(</a:t>
            </a:r>
            <a:r>
              <a:rPr lang="ko-KR" altLang="en-US" sz="2000" dirty="0" smtClean="0">
                <a:solidFill>
                  <a:srgbClr val="7030A0"/>
                </a:solidFill>
              </a:rPr>
              <a:t>국가화폐 파운드와 등가</a:t>
            </a:r>
            <a:r>
              <a:rPr lang="en-US" altLang="ko-KR" sz="2000" dirty="0" smtClean="0">
                <a:solidFill>
                  <a:srgbClr val="7030A0"/>
                </a:solidFill>
              </a:rPr>
              <a:t>)</a:t>
            </a:r>
            <a:endParaRPr lang="ko-KR" altLang="en-US" sz="2000" dirty="0" smtClean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r>
              <a:rPr lang="ko-KR" altLang="en-US" sz="2000" dirty="0" smtClean="0">
                <a:solidFill>
                  <a:srgbClr val="7030A0"/>
                </a:solidFill>
              </a:rPr>
              <a:t> 금융서비스 제공자인 </a:t>
            </a:r>
            <a:r>
              <a:rPr lang="ko-KR" altLang="en-US" sz="2000" dirty="0" err="1" smtClean="0">
                <a:solidFill>
                  <a:srgbClr val="7030A0"/>
                </a:solidFill>
              </a:rPr>
              <a:t>신협은</a:t>
            </a:r>
            <a:r>
              <a:rPr lang="ko-KR" altLang="en-US" sz="2000" dirty="0" smtClean="0">
                <a:solidFill>
                  <a:srgbClr val="7030A0"/>
                </a:solidFill>
              </a:rPr>
              <a:t> 모든 전자거래를 관리</a:t>
            </a:r>
          </a:p>
          <a:p>
            <a:pPr>
              <a:buFontTx/>
              <a:buChar char="-"/>
            </a:pPr>
            <a:r>
              <a:rPr lang="ko-KR" altLang="en-US" sz="2000" dirty="0" smtClean="0">
                <a:solidFill>
                  <a:srgbClr val="7030A0"/>
                </a:solidFill>
              </a:rPr>
              <a:t> </a:t>
            </a:r>
            <a:r>
              <a:rPr lang="en-US" altLang="ko-KR" sz="2000" dirty="0" smtClean="0">
                <a:solidFill>
                  <a:srgbClr val="7030A0"/>
                </a:solidFill>
              </a:rPr>
              <a:t>2012</a:t>
            </a:r>
            <a:r>
              <a:rPr lang="ko-KR" altLang="en-US" sz="2000" dirty="0" smtClean="0">
                <a:solidFill>
                  <a:srgbClr val="7030A0"/>
                </a:solidFill>
              </a:rPr>
              <a:t>년 가을까지 </a:t>
            </a:r>
            <a:r>
              <a:rPr lang="en-US" altLang="ko-KR" sz="2000" dirty="0" smtClean="0">
                <a:solidFill>
                  <a:srgbClr val="7030A0"/>
                </a:solidFill>
              </a:rPr>
              <a:t>300</a:t>
            </a:r>
            <a:r>
              <a:rPr lang="ko-KR" altLang="en-US" sz="2000" dirty="0" smtClean="0">
                <a:solidFill>
                  <a:srgbClr val="7030A0"/>
                </a:solidFill>
              </a:rPr>
              <a:t>개 사업체</a:t>
            </a:r>
            <a:r>
              <a:rPr lang="en-US" altLang="ko-KR" sz="2000" dirty="0" smtClean="0">
                <a:solidFill>
                  <a:srgbClr val="7030A0"/>
                </a:solidFill>
              </a:rPr>
              <a:t>, 1000</a:t>
            </a:r>
            <a:r>
              <a:rPr lang="ko-KR" altLang="en-US" sz="2000" dirty="0" smtClean="0">
                <a:solidFill>
                  <a:srgbClr val="7030A0"/>
                </a:solidFill>
              </a:rPr>
              <a:t>명의 회원 조직화 목표로 진행</a:t>
            </a:r>
          </a:p>
        </p:txBody>
      </p:sp>
      <p:pic>
        <p:nvPicPr>
          <p:cNvPr id="8" name="_x60079896" descr="EMB00000c2402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140968"/>
            <a:ext cx="5472608" cy="3349650"/>
          </a:xfrm>
          <a:prstGeom prst="rect">
            <a:avLst/>
          </a:prstGeom>
          <a:noFill/>
        </p:spPr>
      </p:pic>
      <p:pic>
        <p:nvPicPr>
          <p:cNvPr id="10" name="_x10896272" descr="EMB00000c2402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56993"/>
            <a:ext cx="2808313" cy="12241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B6C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827584" cy="5486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899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o-KR" altLang="en-US" sz="3600" dirty="0">
              <a:solidFill>
                <a:schemeClr val="bg1"/>
              </a:solidFill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116632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협동조합간 협동 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기본 방향</a:t>
            </a:r>
            <a:endParaRPr lang="ko-KR" altLang="en-US" sz="2400" b="1" dirty="0"/>
          </a:p>
        </p:txBody>
      </p:sp>
      <p:sp>
        <p:nvSpPr>
          <p:cNvPr id="10" name="모서리가 둥근 직사각형 9"/>
          <p:cNvSpPr/>
          <p:nvPr/>
        </p:nvSpPr>
        <p:spPr>
          <a:xfrm>
            <a:off x="323528" y="764704"/>
            <a:ext cx="8352928" cy="165618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b="1" dirty="0" smtClean="0">
                <a:solidFill>
                  <a:srgbClr val="C00000"/>
                </a:solidFill>
              </a:rPr>
              <a:t>○ </a:t>
            </a:r>
            <a:r>
              <a:rPr lang="ko-KR" altLang="en-US" sz="2000" b="1" dirty="0" err="1" smtClean="0">
                <a:solidFill>
                  <a:srgbClr val="C00000"/>
                </a:solidFill>
              </a:rPr>
              <a:t>개별법에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 의해 설립되어 이미 </a:t>
            </a:r>
            <a:r>
              <a:rPr lang="ko-KR" altLang="en-US" sz="2000" b="1" dirty="0" err="1" smtClean="0">
                <a:solidFill>
                  <a:srgbClr val="C00000"/>
                </a:solidFill>
              </a:rPr>
              <a:t>수십년간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 운영되고 있는 농협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, </a:t>
            </a:r>
            <a:r>
              <a:rPr lang="ko-KR" altLang="en-US" sz="2000" b="1" dirty="0" err="1" smtClean="0">
                <a:solidFill>
                  <a:srgbClr val="C00000"/>
                </a:solidFill>
              </a:rPr>
              <a:t>신협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,  </a:t>
            </a:r>
            <a:r>
              <a:rPr lang="ko-KR" altLang="en-US" sz="2000" b="1" dirty="0" err="1" smtClean="0">
                <a:solidFill>
                  <a:srgbClr val="C00000"/>
                </a:solidFill>
              </a:rPr>
              <a:t>생협의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 조직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, 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인력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, 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노하우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, 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금융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, 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판로 등의 다양한 협동조합 자원을 신생 협동조합 및 </a:t>
            </a:r>
            <a:r>
              <a:rPr lang="ko-KR" altLang="en-US" sz="2000" b="1" dirty="0" err="1" smtClean="0">
                <a:solidFill>
                  <a:srgbClr val="C00000"/>
                </a:solidFill>
              </a:rPr>
              <a:t>사회적경제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 기업들과 연결되도록 함으로써 건강한 </a:t>
            </a:r>
            <a:r>
              <a:rPr lang="ko-KR" altLang="en-US" sz="2000" b="1" dirty="0" err="1" smtClean="0">
                <a:solidFill>
                  <a:srgbClr val="C00000"/>
                </a:solidFill>
              </a:rPr>
              <a:t>사회적경제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 생태계를 만들어 가자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!</a:t>
            </a:r>
            <a:endParaRPr lang="ko-KR" altLang="en-US" sz="2000" b="1" dirty="0" smtClean="0">
              <a:solidFill>
                <a:srgbClr val="C00000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36912"/>
            <a:ext cx="8064896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B6C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827584" cy="5486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899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o-KR" altLang="en-US" sz="3600" dirty="0">
              <a:solidFill>
                <a:schemeClr val="bg1"/>
              </a:solidFill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116632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협동조합간 협동 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과제</a:t>
            </a:r>
            <a:endParaRPr lang="ko-KR" altLang="en-US" sz="2400" b="1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액자 11"/>
          <p:cNvSpPr/>
          <p:nvPr/>
        </p:nvSpPr>
        <p:spPr>
          <a:xfrm>
            <a:off x="2627784" y="1700808"/>
            <a:ext cx="3384376" cy="3672408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 smtClean="0">
              <a:solidFill>
                <a:srgbClr val="FF0000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059832" y="2060848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o-KR" altLang="en-US" b="1" dirty="0" err="1" smtClean="0">
                <a:solidFill>
                  <a:srgbClr val="FF0000"/>
                </a:solidFill>
              </a:rPr>
              <a:t>사회적경제</a:t>
            </a:r>
            <a:r>
              <a:rPr lang="ko-KR" altLang="en-US" b="1" dirty="0" smtClean="0">
                <a:solidFill>
                  <a:srgbClr val="FF0000"/>
                </a:solidFill>
              </a:rPr>
              <a:t> 복합공간</a:t>
            </a:r>
            <a:endParaRPr lang="en-US" altLang="ko-KR" b="1" dirty="0" smtClean="0">
              <a:solidFill>
                <a:srgbClr val="FF0000"/>
              </a:solidFill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3203848" y="3356992"/>
            <a:ext cx="2232248" cy="64807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3275856" y="620688"/>
            <a:ext cx="194421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행정</a:t>
            </a:r>
            <a:endParaRPr lang="ko-KR" altLang="en-US" dirty="0"/>
          </a:p>
        </p:txBody>
      </p:sp>
      <p:sp>
        <p:nvSpPr>
          <p:cNvPr id="16" name="아래쪽 화살표 15"/>
          <p:cNvSpPr/>
          <p:nvPr/>
        </p:nvSpPr>
        <p:spPr>
          <a:xfrm>
            <a:off x="3995936" y="1124744"/>
            <a:ext cx="504056" cy="432048"/>
          </a:xfrm>
          <a:prstGeom prst="down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4499992" y="1196752"/>
            <a:ext cx="21602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o-KR" altLang="en-US" sz="1200" b="1" dirty="0" smtClean="0">
                <a:solidFill>
                  <a:srgbClr val="FF0000"/>
                </a:solidFill>
              </a:rPr>
              <a:t>복합공간 조성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/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공동사업지원</a:t>
            </a:r>
            <a:endParaRPr lang="en-US" altLang="ko-KR" sz="1200" b="1" dirty="0" smtClean="0">
              <a:solidFill>
                <a:srgbClr val="FF0000"/>
              </a:solidFill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3347864" y="2564904"/>
            <a:ext cx="1944216" cy="57606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>
            <a:off x="3275856" y="4149080"/>
            <a:ext cx="2016224" cy="57606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3059832" y="6021288"/>
            <a:ext cx="259228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중간지원조직</a:t>
            </a:r>
            <a:r>
              <a:rPr lang="en-US" altLang="ko-KR" dirty="0" smtClean="0"/>
              <a:t>/</a:t>
            </a:r>
            <a:r>
              <a:rPr lang="ko-KR" altLang="en-US" dirty="0" smtClean="0"/>
              <a:t>연합회</a:t>
            </a:r>
            <a:endParaRPr lang="ko-KR" altLang="en-US" dirty="0"/>
          </a:p>
        </p:txBody>
      </p:sp>
      <p:sp>
        <p:nvSpPr>
          <p:cNvPr id="25" name="위쪽 화살표 24"/>
          <p:cNvSpPr/>
          <p:nvPr/>
        </p:nvSpPr>
        <p:spPr>
          <a:xfrm>
            <a:off x="4067944" y="5445224"/>
            <a:ext cx="432048" cy="432048"/>
          </a:xfrm>
          <a:prstGeom prst="up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4644008" y="5589240"/>
            <a:ext cx="23762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o-KR" altLang="en-US" sz="1200" b="1" smtClean="0">
                <a:solidFill>
                  <a:srgbClr val="FF0000"/>
                </a:solidFill>
              </a:rPr>
              <a:t>네트워크 조직화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/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공동사업지원</a:t>
            </a:r>
            <a:endParaRPr lang="en-US" altLang="ko-KR" sz="1200" b="1" dirty="0" smtClean="0">
              <a:solidFill>
                <a:srgbClr val="FF0000"/>
              </a:solidFill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3131840" y="2636912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o-KR" altLang="en-US" b="1" dirty="0" smtClean="0">
                <a:solidFill>
                  <a:srgbClr val="7030A0"/>
                </a:solidFill>
              </a:rPr>
              <a:t>온라인 </a:t>
            </a:r>
            <a:r>
              <a:rPr lang="ko-KR" altLang="en-US" b="1" dirty="0" err="1" smtClean="0">
                <a:solidFill>
                  <a:srgbClr val="7030A0"/>
                </a:solidFill>
              </a:rPr>
              <a:t>소개몰</a:t>
            </a:r>
            <a:endParaRPr lang="en-US" altLang="ko-KR" b="1" dirty="0" smtClean="0">
              <a:solidFill>
                <a:srgbClr val="7030A0"/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3131840" y="3501008"/>
            <a:ext cx="2528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o-KR" altLang="en-US" b="1" dirty="0" err="1" smtClean="0">
                <a:solidFill>
                  <a:srgbClr val="7030A0"/>
                </a:solidFill>
              </a:rPr>
              <a:t>생협</a:t>
            </a:r>
            <a:r>
              <a:rPr lang="en-US" altLang="ko-KR" b="1" dirty="0" smtClean="0">
                <a:solidFill>
                  <a:srgbClr val="7030A0"/>
                </a:solidFill>
              </a:rPr>
              <a:t>/</a:t>
            </a:r>
            <a:r>
              <a:rPr lang="ko-KR" altLang="en-US" b="1" dirty="0" err="1" smtClean="0">
                <a:solidFill>
                  <a:srgbClr val="7030A0"/>
                </a:solidFill>
              </a:rPr>
              <a:t>로컬푸드매장</a:t>
            </a:r>
            <a:endParaRPr lang="en-US" altLang="ko-KR" b="1" dirty="0" smtClean="0">
              <a:solidFill>
                <a:srgbClr val="7030A0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3059832" y="4293096"/>
            <a:ext cx="2528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o-KR" altLang="en-US" b="1" dirty="0" err="1" smtClean="0">
                <a:solidFill>
                  <a:srgbClr val="7030A0"/>
                </a:solidFill>
              </a:rPr>
              <a:t>신협지점</a:t>
            </a:r>
            <a:endParaRPr lang="en-US" altLang="ko-KR" b="1" dirty="0" smtClean="0">
              <a:solidFill>
                <a:srgbClr val="7030A0"/>
              </a:solidFill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323528" y="2276872"/>
            <a:ext cx="1440160" cy="2592288"/>
          </a:xfrm>
          <a:prstGeom prst="rect">
            <a:avLst/>
          </a:prstGeom>
          <a:noFill/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모서리가 둥근 직사각형 30"/>
          <p:cNvSpPr/>
          <p:nvPr/>
        </p:nvSpPr>
        <p:spPr>
          <a:xfrm>
            <a:off x="467544" y="2348880"/>
            <a:ext cx="1152128" cy="576064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/>
              <a:t>생산</a:t>
            </a:r>
            <a:r>
              <a:rPr lang="en-US" altLang="ko-KR" sz="1600" dirty="0" smtClean="0"/>
              <a:t>/</a:t>
            </a:r>
            <a:r>
              <a:rPr lang="ko-KR" altLang="en-US" sz="1600" dirty="0" smtClean="0"/>
              <a:t>유통</a:t>
            </a:r>
            <a:endParaRPr lang="en-US" altLang="ko-KR" sz="1600" dirty="0" smtClean="0"/>
          </a:p>
          <a:p>
            <a:pPr algn="ctr"/>
            <a:r>
              <a:rPr lang="ko-KR" altLang="en-US" sz="1600" dirty="0" smtClean="0"/>
              <a:t>협동조합</a:t>
            </a:r>
            <a:endParaRPr lang="ko-KR" altLang="en-US" sz="1600" dirty="0"/>
          </a:p>
        </p:txBody>
      </p:sp>
      <p:sp>
        <p:nvSpPr>
          <p:cNvPr id="32" name="모서리가 둥근 직사각형 31"/>
          <p:cNvSpPr/>
          <p:nvPr/>
        </p:nvSpPr>
        <p:spPr>
          <a:xfrm>
            <a:off x="467544" y="3068960"/>
            <a:ext cx="1152128" cy="432048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/>
              <a:t>마을기업</a:t>
            </a:r>
            <a:endParaRPr lang="ko-KR" altLang="en-US" sz="1600" dirty="0"/>
          </a:p>
        </p:txBody>
      </p:sp>
      <p:sp>
        <p:nvSpPr>
          <p:cNvPr id="33" name="모서리가 둥근 직사각형 32"/>
          <p:cNvSpPr/>
          <p:nvPr/>
        </p:nvSpPr>
        <p:spPr>
          <a:xfrm>
            <a:off x="467544" y="3645024"/>
            <a:ext cx="1152128" cy="432048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/>
              <a:t>자활기업</a:t>
            </a:r>
            <a:endParaRPr lang="ko-KR" altLang="en-US" sz="1600" dirty="0"/>
          </a:p>
        </p:txBody>
      </p:sp>
      <p:sp>
        <p:nvSpPr>
          <p:cNvPr id="34" name="모서리가 둥근 직사각형 33"/>
          <p:cNvSpPr/>
          <p:nvPr/>
        </p:nvSpPr>
        <p:spPr>
          <a:xfrm>
            <a:off x="467544" y="4221088"/>
            <a:ext cx="1152128" cy="576064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</a:rPr>
              <a:t>사회적</a:t>
            </a:r>
            <a:endParaRPr lang="en-US" altLang="ko-KR" sz="1600" dirty="0" smtClean="0">
              <a:solidFill>
                <a:schemeClr val="bg1"/>
              </a:solidFill>
            </a:endParaRPr>
          </a:p>
          <a:p>
            <a:pPr algn="ctr"/>
            <a:r>
              <a:rPr lang="ko-KR" altLang="en-US" sz="1600" dirty="0" smtClean="0">
                <a:solidFill>
                  <a:schemeClr val="bg1"/>
                </a:solidFill>
              </a:rPr>
              <a:t>기업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7020272" y="2276872"/>
            <a:ext cx="1440160" cy="2592288"/>
          </a:xfrm>
          <a:prstGeom prst="rect">
            <a:avLst/>
          </a:prstGeom>
          <a:noFill/>
          <a:ln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모서리가 둥근 직사각형 35"/>
          <p:cNvSpPr/>
          <p:nvPr/>
        </p:nvSpPr>
        <p:spPr>
          <a:xfrm>
            <a:off x="7164288" y="2348880"/>
            <a:ext cx="1152128" cy="576064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/>
              <a:t>협동조합</a:t>
            </a:r>
            <a:endParaRPr lang="en-US" altLang="ko-KR" sz="1600" dirty="0" smtClean="0"/>
          </a:p>
          <a:p>
            <a:pPr algn="ctr"/>
            <a:r>
              <a:rPr lang="ko-KR" altLang="en-US" sz="1600" dirty="0" smtClean="0"/>
              <a:t>조합원</a:t>
            </a:r>
            <a:endParaRPr lang="ko-KR" altLang="en-US" sz="1600" dirty="0"/>
          </a:p>
        </p:txBody>
      </p:sp>
      <p:sp>
        <p:nvSpPr>
          <p:cNvPr id="37" name="모서리가 둥근 직사각형 36"/>
          <p:cNvSpPr/>
          <p:nvPr/>
        </p:nvSpPr>
        <p:spPr>
          <a:xfrm>
            <a:off x="7164288" y="3140968"/>
            <a:ext cx="1152128" cy="576064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/>
              <a:t>공공</a:t>
            </a:r>
            <a:endParaRPr lang="en-US" altLang="ko-KR" sz="1600" dirty="0" smtClean="0"/>
          </a:p>
          <a:p>
            <a:pPr algn="ctr"/>
            <a:r>
              <a:rPr lang="ko-KR" altLang="en-US" sz="1600" dirty="0" smtClean="0"/>
              <a:t>구매자</a:t>
            </a:r>
            <a:endParaRPr lang="ko-KR" altLang="en-US" sz="1600" dirty="0"/>
          </a:p>
        </p:txBody>
      </p:sp>
      <p:sp>
        <p:nvSpPr>
          <p:cNvPr id="39" name="모서리가 둥근 직사각형 38"/>
          <p:cNvSpPr/>
          <p:nvPr/>
        </p:nvSpPr>
        <p:spPr>
          <a:xfrm>
            <a:off x="7164288" y="3933056"/>
            <a:ext cx="1152128" cy="576064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/>
              <a:t>윤리적</a:t>
            </a:r>
            <a:endParaRPr lang="en-US" altLang="ko-KR" sz="1600" dirty="0" smtClean="0"/>
          </a:p>
          <a:p>
            <a:pPr algn="ctr"/>
            <a:r>
              <a:rPr lang="ko-KR" altLang="en-US" sz="1600" dirty="0" smtClean="0"/>
              <a:t>소비자</a:t>
            </a:r>
            <a:endParaRPr lang="ko-KR" altLang="en-US" sz="1600" dirty="0"/>
          </a:p>
        </p:txBody>
      </p:sp>
      <p:sp>
        <p:nvSpPr>
          <p:cNvPr id="40" name="왼쪽/오른쪽 화살표 39"/>
          <p:cNvSpPr/>
          <p:nvPr/>
        </p:nvSpPr>
        <p:spPr>
          <a:xfrm>
            <a:off x="1835696" y="3140968"/>
            <a:ext cx="720080" cy="432048"/>
          </a:xfrm>
          <a:prstGeom prst="left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왼쪽/오른쪽 화살표 40"/>
          <p:cNvSpPr/>
          <p:nvPr/>
        </p:nvSpPr>
        <p:spPr>
          <a:xfrm>
            <a:off x="6156176" y="3140968"/>
            <a:ext cx="720080" cy="432048"/>
          </a:xfrm>
          <a:prstGeom prst="left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661248"/>
            <a:ext cx="8229600" cy="576064"/>
          </a:xfrm>
        </p:spPr>
        <p:txBody>
          <a:bodyPr>
            <a:normAutofit fontScale="25000" lnSpcReduction="20000"/>
          </a:bodyPr>
          <a:lstStyle/>
          <a:p>
            <a:pPr algn="ctr" eaLnBrk="1" hangingPunct="1">
              <a:buNone/>
            </a:pPr>
            <a:r>
              <a:rPr lang="ko-KR" altLang="en-US" sz="12800" dirty="0" smtClean="0">
                <a:solidFill>
                  <a:srgbClr val="7030A0"/>
                </a:solidFill>
                <a:latin typeface="휴먼둥근헤드라인" pitchFamily="18" charset="-127"/>
                <a:ea typeface="휴먼둥근헤드라인" pitchFamily="18" charset="-127"/>
              </a:rPr>
              <a:t>강원도협동조합지원센터 </a:t>
            </a:r>
            <a:endParaRPr lang="en-US" altLang="ko-KR" sz="12800" dirty="0" smtClean="0">
              <a:solidFill>
                <a:srgbClr val="7030A0"/>
              </a:solidFill>
              <a:latin typeface="휴먼둥근헤드라인" pitchFamily="18" charset="-127"/>
              <a:ea typeface="휴먼둥근헤드라인" pitchFamily="18" charset="-127"/>
            </a:endParaRPr>
          </a:p>
          <a:p>
            <a:pPr eaLnBrk="1" hangingPunct="1">
              <a:buNone/>
            </a:pPr>
            <a:endParaRPr lang="en-US" altLang="ko-KR" sz="11200" dirty="0" smtClean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4400" dirty="0" smtClean="0"/>
              <a:t>수고하셨습니다</a:t>
            </a:r>
            <a:r>
              <a:rPr lang="en-US" altLang="ko-KR" dirty="0" smtClean="0"/>
              <a:t>.</a:t>
            </a:r>
          </a:p>
        </p:txBody>
      </p:sp>
      <p:pic>
        <p:nvPicPr>
          <p:cNvPr id="26628" name="Picture 4" descr="http://economy.seoul.go.kr/files/2012/04/economy_04_01_05_0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484784"/>
            <a:ext cx="5544616" cy="38884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B6C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827584" cy="5486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899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o-KR" altLang="en-US" sz="3600" dirty="0">
              <a:solidFill>
                <a:schemeClr val="bg1"/>
              </a:solidFill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116632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err="1" smtClean="0"/>
              <a:t>사회적경제와</a:t>
            </a:r>
            <a:r>
              <a:rPr lang="ko-KR" altLang="en-US" sz="2400" b="1" dirty="0" smtClean="0"/>
              <a:t> 협동조합 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개념</a:t>
            </a:r>
            <a:endParaRPr lang="ko-KR" altLang="en-US" sz="2400" b="1" dirty="0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395536" y="928670"/>
            <a:ext cx="8352928" cy="134820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 smtClean="0">
                <a:solidFill>
                  <a:srgbClr val="C00000"/>
                </a:solidFill>
              </a:rPr>
              <a:t>“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삶의 질 증진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, 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빈곤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, 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소외 극복 등 </a:t>
            </a:r>
            <a:r>
              <a:rPr lang="ko-KR" altLang="en-US" sz="2000" b="1" dirty="0" err="1" smtClean="0">
                <a:solidFill>
                  <a:srgbClr val="C00000"/>
                </a:solidFill>
              </a:rPr>
              <a:t>사회적가치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 실현을 위해 </a:t>
            </a:r>
            <a:endParaRPr lang="en-US" altLang="ko-KR" sz="2000" b="1" dirty="0" smtClean="0">
              <a:solidFill>
                <a:srgbClr val="C00000"/>
              </a:solidFill>
            </a:endParaRPr>
          </a:p>
          <a:p>
            <a:r>
              <a:rPr lang="ko-KR" altLang="en-US" sz="2000" b="1" dirty="0" smtClean="0">
                <a:solidFill>
                  <a:srgbClr val="C00000"/>
                </a:solidFill>
              </a:rPr>
              <a:t> 협력과 호혜를 바탕으로 </a:t>
            </a:r>
            <a:r>
              <a:rPr lang="ko-KR" altLang="en-US" sz="2000" b="1" dirty="0" err="1" smtClean="0">
                <a:solidFill>
                  <a:srgbClr val="C00000"/>
                </a:solidFill>
              </a:rPr>
              <a:t>사회적기업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, 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협동조합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, 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마을기업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, 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자활공동체  </a:t>
            </a:r>
            <a:endParaRPr lang="en-US" altLang="ko-KR" sz="2000" b="1" dirty="0" smtClean="0">
              <a:solidFill>
                <a:srgbClr val="C00000"/>
              </a:solidFill>
            </a:endParaRPr>
          </a:p>
          <a:p>
            <a:r>
              <a:rPr lang="en-US" altLang="ko-KR" sz="2000" b="1" dirty="0" smtClean="0">
                <a:solidFill>
                  <a:srgbClr val="C00000"/>
                </a:solidFill>
              </a:rPr>
              <a:t> 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등 다양한 주체들의 생산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·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소비가 이루어지는 경제시스템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”</a:t>
            </a:r>
            <a:endParaRPr lang="ko-KR" altLang="en-US" sz="2000" b="1" dirty="0" smtClean="0">
              <a:solidFill>
                <a:srgbClr val="C00000"/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357158" y="3284984"/>
            <a:ext cx="8352928" cy="271578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400" b="1" dirty="0" smtClean="0">
                <a:solidFill>
                  <a:srgbClr val="7030A0"/>
                </a:solidFill>
              </a:rPr>
              <a:t>&lt;</a:t>
            </a:r>
            <a:r>
              <a:rPr lang="ko-KR" altLang="en-US" sz="2400" b="1" dirty="0" err="1" smtClean="0">
                <a:solidFill>
                  <a:srgbClr val="7030A0"/>
                </a:solidFill>
              </a:rPr>
              <a:t>사회적경제</a:t>
            </a:r>
            <a:r>
              <a:rPr lang="ko-KR" altLang="en-US" sz="2400" b="1" dirty="0" smtClean="0">
                <a:solidFill>
                  <a:srgbClr val="7030A0"/>
                </a:solidFill>
              </a:rPr>
              <a:t> 기업의 기본원리</a:t>
            </a:r>
            <a:r>
              <a:rPr lang="en-US" altLang="ko-KR" sz="2400" b="1" dirty="0" smtClean="0">
                <a:solidFill>
                  <a:srgbClr val="7030A0"/>
                </a:solidFill>
              </a:rPr>
              <a:t>&gt;</a:t>
            </a:r>
          </a:p>
          <a:p>
            <a:r>
              <a:rPr lang="ko-KR" altLang="en-US" sz="2400" b="1" dirty="0" smtClean="0">
                <a:solidFill>
                  <a:srgbClr val="7030A0"/>
                </a:solidFill>
              </a:rPr>
              <a:t> </a:t>
            </a:r>
            <a:endParaRPr lang="en-US" altLang="ko-KR" sz="2400" b="1" dirty="0" smtClean="0">
              <a:solidFill>
                <a:srgbClr val="7030A0"/>
              </a:solidFill>
            </a:endParaRPr>
          </a:p>
          <a:p>
            <a:r>
              <a:rPr lang="ko-KR" altLang="en-US" sz="2400" b="1" dirty="0" smtClean="0">
                <a:solidFill>
                  <a:srgbClr val="7030A0"/>
                </a:solidFill>
              </a:rPr>
              <a:t>① 이윤추구보다는 회원</a:t>
            </a:r>
            <a:r>
              <a:rPr lang="en-US" altLang="ko-KR" sz="2400" b="1" dirty="0" smtClean="0">
                <a:solidFill>
                  <a:srgbClr val="7030A0"/>
                </a:solidFill>
              </a:rPr>
              <a:t>(</a:t>
            </a:r>
            <a:r>
              <a:rPr lang="ko-KR" altLang="en-US" sz="2400" b="1" dirty="0" smtClean="0">
                <a:solidFill>
                  <a:srgbClr val="7030A0"/>
                </a:solidFill>
              </a:rPr>
              <a:t>조합원</a:t>
            </a:r>
            <a:r>
              <a:rPr lang="en-US" altLang="ko-KR" sz="2400" b="1" dirty="0" smtClean="0">
                <a:solidFill>
                  <a:srgbClr val="7030A0"/>
                </a:solidFill>
              </a:rPr>
              <a:t>)</a:t>
            </a:r>
            <a:r>
              <a:rPr lang="ko-KR" altLang="en-US" sz="2400" b="1" dirty="0" smtClean="0">
                <a:solidFill>
                  <a:srgbClr val="7030A0"/>
                </a:solidFill>
              </a:rPr>
              <a:t>과 지역사회에 </a:t>
            </a:r>
            <a:endParaRPr lang="en-US" altLang="ko-KR" sz="2400" b="1" dirty="0" smtClean="0">
              <a:solidFill>
                <a:srgbClr val="7030A0"/>
              </a:solidFill>
            </a:endParaRPr>
          </a:p>
          <a:p>
            <a:r>
              <a:rPr lang="en-US" altLang="ko-KR" sz="2400" b="1" dirty="0" smtClean="0">
                <a:solidFill>
                  <a:srgbClr val="7030A0"/>
                </a:solidFill>
              </a:rPr>
              <a:t>    </a:t>
            </a:r>
            <a:r>
              <a:rPr lang="ko-KR" altLang="en-US" sz="2400" b="1" dirty="0" smtClean="0">
                <a:solidFill>
                  <a:srgbClr val="7030A0"/>
                </a:solidFill>
              </a:rPr>
              <a:t>서비스를 제공하는 것이 </a:t>
            </a:r>
            <a:r>
              <a:rPr lang="en-US" altLang="ko-KR" sz="2400" b="1" dirty="0" smtClean="0">
                <a:solidFill>
                  <a:srgbClr val="7030A0"/>
                </a:solidFill>
              </a:rPr>
              <a:t>1</a:t>
            </a:r>
            <a:r>
              <a:rPr lang="ko-KR" altLang="en-US" sz="2400" b="1" dirty="0" smtClean="0">
                <a:solidFill>
                  <a:srgbClr val="7030A0"/>
                </a:solidFill>
              </a:rPr>
              <a:t>차 목적</a:t>
            </a:r>
            <a:endParaRPr lang="en-US" altLang="ko-KR" sz="2400" b="1" dirty="0" smtClean="0">
              <a:solidFill>
                <a:srgbClr val="7030A0"/>
              </a:solidFill>
            </a:endParaRPr>
          </a:p>
          <a:p>
            <a:r>
              <a:rPr lang="ko-KR" altLang="en-US" sz="2400" b="1" dirty="0" smtClean="0">
                <a:solidFill>
                  <a:srgbClr val="7030A0"/>
                </a:solidFill>
              </a:rPr>
              <a:t>② 공공프로그램과는 다른 민간 차원의 자율적인 운영</a:t>
            </a:r>
            <a:endParaRPr lang="en-US" altLang="ko-KR" sz="2400" b="1" dirty="0" smtClean="0">
              <a:solidFill>
                <a:srgbClr val="7030A0"/>
              </a:solidFill>
            </a:endParaRPr>
          </a:p>
          <a:p>
            <a:r>
              <a:rPr lang="ko-KR" altLang="en-US" sz="2400" b="1" dirty="0" smtClean="0">
                <a:solidFill>
                  <a:srgbClr val="7030A0"/>
                </a:solidFill>
              </a:rPr>
              <a:t>③ 민주적 의사결정</a:t>
            </a:r>
            <a:endParaRPr lang="en-US" altLang="ko-KR" sz="2400" b="1" dirty="0" smtClean="0">
              <a:solidFill>
                <a:srgbClr val="7030A0"/>
              </a:solidFill>
            </a:endParaRPr>
          </a:p>
          <a:p>
            <a:r>
              <a:rPr lang="ko-KR" altLang="en-US" sz="2400" b="1" dirty="0" smtClean="0">
                <a:solidFill>
                  <a:srgbClr val="7030A0"/>
                </a:solidFill>
              </a:rPr>
              <a:t>④ 자본과 이윤의 배분보다는 사람과 노동이 우선</a:t>
            </a:r>
            <a:endParaRPr lang="en-US" altLang="ko-KR" sz="2400" b="1" dirty="0" smtClean="0">
              <a:solidFill>
                <a:srgbClr val="7030A0"/>
              </a:solidFill>
            </a:endParaRPr>
          </a:p>
        </p:txBody>
      </p:sp>
      <p:sp>
        <p:nvSpPr>
          <p:cNvPr id="14" name="아래쪽 화살표 13"/>
          <p:cNvSpPr/>
          <p:nvPr/>
        </p:nvSpPr>
        <p:spPr>
          <a:xfrm>
            <a:off x="3779912" y="2564904"/>
            <a:ext cx="1008112" cy="642942"/>
          </a:xfrm>
          <a:prstGeom prst="downArrow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B6C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827584" cy="5486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899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o-KR" altLang="en-US" sz="3600" dirty="0">
              <a:solidFill>
                <a:schemeClr val="bg1"/>
              </a:solidFill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116632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err="1" smtClean="0"/>
              <a:t>사회적경제와</a:t>
            </a:r>
            <a:r>
              <a:rPr lang="ko-KR" altLang="en-US" sz="2400" b="1" dirty="0" smtClean="0"/>
              <a:t> 협동조합 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개념</a:t>
            </a:r>
            <a:endParaRPr lang="ko-KR" altLang="en-US" sz="2400" b="1" dirty="0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395536" y="928670"/>
            <a:ext cx="8352928" cy="264434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b="1" dirty="0" smtClean="0">
                <a:solidFill>
                  <a:srgbClr val="C00000"/>
                </a:solidFill>
              </a:rPr>
              <a:t>“</a:t>
            </a:r>
            <a:r>
              <a:rPr lang="ko-KR" altLang="en-US" sz="2800" b="1" dirty="0" smtClean="0">
                <a:solidFill>
                  <a:srgbClr val="C00000"/>
                </a:solidFill>
              </a:rPr>
              <a:t>협동조합은 </a:t>
            </a:r>
            <a:r>
              <a:rPr lang="ko-KR" altLang="en-US" sz="2800" b="1" dirty="0" smtClean="0">
                <a:solidFill>
                  <a:srgbClr val="7030A0"/>
                </a:solidFill>
              </a:rPr>
              <a:t>공동으로 소유되고 </a:t>
            </a:r>
            <a:endParaRPr lang="en-US" altLang="ko-KR" sz="2800" b="1" dirty="0" smtClean="0">
              <a:solidFill>
                <a:srgbClr val="7030A0"/>
              </a:solidFill>
            </a:endParaRPr>
          </a:p>
          <a:p>
            <a:r>
              <a:rPr lang="ko-KR" altLang="en-US" sz="2800" b="1" dirty="0" smtClean="0">
                <a:solidFill>
                  <a:srgbClr val="7030A0"/>
                </a:solidFill>
              </a:rPr>
              <a:t>민주적으로 운영</a:t>
            </a:r>
            <a:r>
              <a:rPr lang="ko-KR" altLang="en-US" sz="2800" b="1" dirty="0" smtClean="0">
                <a:solidFill>
                  <a:srgbClr val="C00000"/>
                </a:solidFill>
              </a:rPr>
              <a:t>되는 </a:t>
            </a:r>
            <a:r>
              <a:rPr lang="ko-KR" altLang="en-US" sz="2800" b="1" dirty="0" smtClean="0">
                <a:solidFill>
                  <a:srgbClr val="00B050"/>
                </a:solidFill>
              </a:rPr>
              <a:t>사업체</a:t>
            </a:r>
            <a:r>
              <a:rPr lang="ko-KR" altLang="en-US" sz="2800" b="1" dirty="0" smtClean="0">
                <a:solidFill>
                  <a:srgbClr val="C00000"/>
                </a:solidFill>
              </a:rPr>
              <a:t>를 통하여 </a:t>
            </a:r>
            <a:endParaRPr lang="en-US" altLang="ko-KR" sz="2800" b="1" dirty="0" smtClean="0">
              <a:solidFill>
                <a:srgbClr val="C00000"/>
              </a:solidFill>
            </a:endParaRPr>
          </a:p>
          <a:p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공동의 경제적</a:t>
            </a: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·</a:t>
            </a: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사회적</a:t>
            </a: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·</a:t>
            </a: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문화적 필요와 열망을 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충족</a:t>
            </a:r>
            <a:r>
              <a:rPr lang="ko-KR" altLang="en-US" sz="2800" b="1" dirty="0" smtClean="0">
                <a:solidFill>
                  <a:srgbClr val="C00000"/>
                </a:solidFill>
              </a:rPr>
              <a:t>시키려는 사람들이 </a:t>
            </a:r>
            <a:endParaRPr lang="en-US" altLang="ko-KR" sz="2800" b="1" dirty="0" smtClean="0">
              <a:solidFill>
                <a:srgbClr val="C00000"/>
              </a:solidFill>
            </a:endParaRPr>
          </a:p>
          <a:p>
            <a:r>
              <a:rPr lang="ko-KR" altLang="en-US" sz="2800" b="1" dirty="0" smtClean="0">
                <a:solidFill>
                  <a:schemeClr val="tx2">
                    <a:lumMod val="50000"/>
                  </a:schemeClr>
                </a:solidFill>
              </a:rPr>
              <a:t>자발적으로</a:t>
            </a:r>
            <a:r>
              <a:rPr lang="ko-KR" altLang="en-US" sz="2800" b="1" dirty="0" smtClean="0">
                <a:solidFill>
                  <a:srgbClr val="C00000"/>
                </a:solidFill>
              </a:rPr>
              <a:t> 결성한 </a:t>
            </a:r>
            <a:r>
              <a:rPr lang="ko-KR" altLang="en-US" sz="2800" b="1" dirty="0" smtClean="0">
                <a:solidFill>
                  <a:schemeClr val="accent2">
                    <a:lumMod val="50000"/>
                  </a:schemeClr>
                </a:solidFill>
              </a:rPr>
              <a:t>자율적인</a:t>
            </a:r>
            <a:r>
              <a:rPr lang="ko-KR" altLang="en-US" sz="2800" b="1" dirty="0" smtClean="0">
                <a:solidFill>
                  <a:srgbClr val="C00000"/>
                </a:solidFill>
              </a:rPr>
              <a:t> </a:t>
            </a:r>
            <a:r>
              <a:rPr lang="ko-KR" altLang="en-US" sz="2800" b="1" dirty="0" smtClean="0">
                <a:solidFill>
                  <a:schemeClr val="accent5">
                    <a:lumMod val="50000"/>
                  </a:schemeClr>
                </a:solidFill>
              </a:rPr>
              <a:t>결사체</a:t>
            </a:r>
            <a:r>
              <a:rPr lang="ko-KR" altLang="en-US" sz="2800" b="1" dirty="0" smtClean="0">
                <a:solidFill>
                  <a:srgbClr val="C00000"/>
                </a:solidFill>
              </a:rPr>
              <a:t>이다</a:t>
            </a:r>
            <a:r>
              <a:rPr lang="en-US" altLang="ko-KR" sz="2800" b="1" dirty="0" smtClean="0">
                <a:solidFill>
                  <a:srgbClr val="C00000"/>
                </a:solidFill>
              </a:rPr>
              <a:t>”(ICA)</a:t>
            </a:r>
            <a:endParaRPr lang="ko-KR" altLang="en-US" sz="2800" b="1" dirty="0" smtClean="0">
              <a:solidFill>
                <a:srgbClr val="C00000"/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323528" y="3717032"/>
            <a:ext cx="8352928" cy="244827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altLang="ko-KR" sz="2800" b="1" dirty="0" smtClean="0">
                <a:solidFill>
                  <a:srgbClr val="C00000"/>
                </a:solidFill>
              </a:rPr>
              <a:t>“</a:t>
            </a:r>
            <a:r>
              <a:rPr lang="ko-KR" altLang="en-US" sz="2800" b="1" dirty="0" smtClean="0">
                <a:solidFill>
                  <a:srgbClr val="C00000"/>
                </a:solidFill>
              </a:rPr>
              <a:t>재화 또는 용역의 구매</a:t>
            </a:r>
            <a:r>
              <a:rPr lang="en-US" altLang="ko-KR" sz="2800" b="1" dirty="0" smtClean="0">
                <a:solidFill>
                  <a:srgbClr val="C00000"/>
                </a:solidFill>
              </a:rPr>
              <a:t>.</a:t>
            </a:r>
            <a:r>
              <a:rPr lang="ko-KR" altLang="en-US" sz="2800" b="1" dirty="0" smtClean="0">
                <a:solidFill>
                  <a:srgbClr val="C00000"/>
                </a:solidFill>
              </a:rPr>
              <a:t>생산</a:t>
            </a:r>
            <a:r>
              <a:rPr lang="en-US" altLang="ko-KR" sz="2800" b="1" dirty="0" smtClean="0">
                <a:solidFill>
                  <a:srgbClr val="C00000"/>
                </a:solidFill>
              </a:rPr>
              <a:t>.</a:t>
            </a:r>
            <a:r>
              <a:rPr lang="ko-KR" altLang="en-US" sz="2800" b="1" dirty="0" smtClean="0">
                <a:solidFill>
                  <a:srgbClr val="C00000"/>
                </a:solidFill>
              </a:rPr>
              <a:t>판매</a:t>
            </a:r>
            <a:r>
              <a:rPr lang="en-US" altLang="ko-KR" sz="2800" b="1" dirty="0" smtClean="0">
                <a:solidFill>
                  <a:srgbClr val="C00000"/>
                </a:solidFill>
              </a:rPr>
              <a:t>.</a:t>
            </a:r>
            <a:r>
              <a:rPr lang="ko-KR" altLang="en-US" sz="2800" b="1" dirty="0" smtClean="0">
                <a:solidFill>
                  <a:srgbClr val="C00000"/>
                </a:solidFill>
              </a:rPr>
              <a:t>제공 등을 </a:t>
            </a:r>
            <a:endParaRPr lang="en-US" altLang="ko-KR" sz="28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ko-KR" altLang="en-US" sz="2800" b="1" dirty="0" smtClean="0">
                <a:solidFill>
                  <a:schemeClr val="accent1">
                    <a:lumMod val="50000"/>
                  </a:schemeClr>
                </a:solidFill>
              </a:rPr>
              <a:t>협동으로 영위</a:t>
            </a:r>
            <a:r>
              <a:rPr lang="ko-KR" altLang="en-US" sz="2800" b="1" dirty="0" smtClean="0">
                <a:solidFill>
                  <a:srgbClr val="C00000"/>
                </a:solidFill>
              </a:rPr>
              <a:t>함으로써 </a:t>
            </a:r>
            <a:endParaRPr lang="en-US" altLang="ko-KR" sz="28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ko-KR" altLang="en-US" sz="2800" b="1" dirty="0" smtClean="0">
                <a:solidFill>
                  <a:srgbClr val="7030A0"/>
                </a:solidFill>
              </a:rPr>
              <a:t>조합원의 권익을 향상</a:t>
            </a:r>
            <a:r>
              <a:rPr lang="ko-KR" altLang="en-US" sz="2800" b="1" dirty="0" smtClean="0">
                <a:solidFill>
                  <a:srgbClr val="C00000"/>
                </a:solidFill>
              </a:rPr>
              <a:t>하고 </a:t>
            </a:r>
            <a:endParaRPr lang="en-US" altLang="ko-KR" sz="28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ko-KR" altLang="en-US" sz="2800" b="1" dirty="0" smtClean="0">
                <a:solidFill>
                  <a:srgbClr val="7030A0"/>
                </a:solidFill>
              </a:rPr>
              <a:t>지역사회에 공헌</a:t>
            </a:r>
            <a:r>
              <a:rPr lang="ko-KR" altLang="en-US" sz="2800" b="1" dirty="0" smtClean="0">
                <a:solidFill>
                  <a:srgbClr val="C00000"/>
                </a:solidFill>
              </a:rPr>
              <a:t>하고자 하는 </a:t>
            </a:r>
            <a:r>
              <a:rPr lang="ko-KR" altLang="en-US" sz="2800" b="1" dirty="0" smtClean="0">
                <a:solidFill>
                  <a:schemeClr val="accent4">
                    <a:lumMod val="50000"/>
                  </a:schemeClr>
                </a:solidFill>
              </a:rPr>
              <a:t>사업조직</a:t>
            </a:r>
            <a:r>
              <a:rPr lang="en-US" altLang="ko-KR" sz="2800" b="1" dirty="0" smtClean="0">
                <a:solidFill>
                  <a:srgbClr val="C00000"/>
                </a:solidFill>
              </a:rPr>
              <a:t>”</a:t>
            </a:r>
          </a:p>
          <a:p>
            <a:pPr>
              <a:buNone/>
            </a:pPr>
            <a:r>
              <a:rPr lang="en-US" altLang="ko-KR" sz="2800" b="1" dirty="0" smtClean="0">
                <a:solidFill>
                  <a:srgbClr val="C00000"/>
                </a:solidFill>
              </a:rPr>
              <a:t> (</a:t>
            </a:r>
            <a:r>
              <a:rPr lang="ko-KR" altLang="en-US" sz="2800" b="1" dirty="0" smtClean="0">
                <a:solidFill>
                  <a:srgbClr val="C00000"/>
                </a:solidFill>
              </a:rPr>
              <a:t>한국의 협동조합기본법</a:t>
            </a:r>
            <a:r>
              <a:rPr lang="en-US" altLang="ko-KR" sz="2800" b="1" dirty="0" smtClean="0">
                <a:solidFill>
                  <a:srgbClr val="C00000"/>
                </a:solidFill>
              </a:rPr>
              <a:t>)</a:t>
            </a:r>
            <a:endParaRPr lang="ko-KR" altLang="en-US" sz="28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B6C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827584" cy="5486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899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o-KR" altLang="en-US" sz="3600" dirty="0">
              <a:solidFill>
                <a:schemeClr val="bg1"/>
              </a:solidFill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116632"/>
            <a:ext cx="7744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err="1" smtClean="0"/>
              <a:t>사회적경제와</a:t>
            </a:r>
            <a:r>
              <a:rPr lang="ko-KR" altLang="en-US" sz="2400" b="1" dirty="0" smtClean="0"/>
              <a:t> 협동조합 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역사적 과정</a:t>
            </a:r>
            <a:r>
              <a:rPr lang="en-US" altLang="ko-KR" sz="2400" b="1" dirty="0" smtClean="0"/>
              <a:t> </a:t>
            </a:r>
            <a:endParaRPr lang="ko-KR" altLang="en-US" sz="2400" b="1" dirty="0"/>
          </a:p>
        </p:txBody>
      </p:sp>
      <p:sp>
        <p:nvSpPr>
          <p:cNvPr id="14" name="직사각형 13"/>
          <p:cNvSpPr/>
          <p:nvPr/>
        </p:nvSpPr>
        <p:spPr>
          <a:xfrm>
            <a:off x="0" y="548680"/>
            <a:ext cx="9144000" cy="63093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2705" name="_x32043272" descr="DRW00000954241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4176464" cy="5688632"/>
          </a:xfrm>
          <a:prstGeom prst="rect">
            <a:avLst/>
          </a:prstGeom>
          <a:noFill/>
        </p:spPr>
      </p:pic>
      <p:pic>
        <p:nvPicPr>
          <p:cNvPr id="115714" name="Picture 2" descr="http://cfile7.uf.tistory.com/original/167062354FE9C5F435DBF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412776"/>
            <a:ext cx="3600400" cy="43924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B6C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827584" cy="5486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899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o-KR" altLang="en-US" sz="3600" dirty="0">
              <a:solidFill>
                <a:schemeClr val="bg1"/>
              </a:solidFill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116632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err="1" smtClean="0"/>
              <a:t>사회적경제와</a:t>
            </a:r>
            <a:r>
              <a:rPr lang="ko-KR" altLang="en-US" sz="2400" b="1" dirty="0" smtClean="0"/>
              <a:t> 협동조합 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한국의 역사</a:t>
            </a:r>
            <a:endParaRPr lang="ko-KR" altLang="en-US" sz="2400" b="1" dirty="0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357158" y="836712"/>
            <a:ext cx="8352928" cy="516405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b="1" dirty="0" smtClean="0">
                <a:solidFill>
                  <a:srgbClr val="C00000"/>
                </a:solidFill>
              </a:rPr>
              <a:t>○ 한국의 </a:t>
            </a:r>
            <a:r>
              <a:rPr lang="ko-KR" altLang="en-US" sz="2000" b="1" dirty="0" err="1" smtClean="0">
                <a:solidFill>
                  <a:srgbClr val="C00000"/>
                </a:solidFill>
              </a:rPr>
              <a:t>사회적경제의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 역사</a:t>
            </a:r>
            <a:endParaRPr lang="en-US" altLang="ko-KR" sz="2000" b="1" dirty="0" smtClean="0">
              <a:solidFill>
                <a:srgbClr val="C00000"/>
              </a:solidFill>
            </a:endParaRPr>
          </a:p>
          <a:p>
            <a:endParaRPr lang="ko-KR" altLang="en-US" sz="2000" dirty="0" smtClean="0">
              <a:solidFill>
                <a:srgbClr val="C00000"/>
              </a:solidFill>
            </a:endParaRPr>
          </a:p>
          <a:p>
            <a:r>
              <a:rPr lang="en-US" altLang="ko-KR" sz="2000" b="1" dirty="0" smtClean="0">
                <a:solidFill>
                  <a:srgbClr val="C00000"/>
                </a:solidFill>
              </a:rPr>
              <a:t>- 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기원 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: 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두레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, 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품앗이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, 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계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, 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향약 등</a:t>
            </a:r>
          </a:p>
          <a:p>
            <a:r>
              <a:rPr lang="en-US" altLang="ko-KR" sz="2000" b="1" dirty="0" smtClean="0">
                <a:solidFill>
                  <a:srgbClr val="C00000"/>
                </a:solidFill>
              </a:rPr>
              <a:t>- 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해방 이전 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: 3.1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운동 이후 협동조합운동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(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노동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/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민족운동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/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실용주의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)</a:t>
            </a:r>
            <a:endParaRPr lang="ko-KR" altLang="en-US" sz="2000" b="1" dirty="0" smtClean="0">
              <a:solidFill>
                <a:srgbClr val="C00000"/>
              </a:solidFill>
            </a:endParaRPr>
          </a:p>
          <a:p>
            <a:r>
              <a:rPr lang="en-US" altLang="ko-KR" sz="2000" b="1" dirty="0" smtClean="0">
                <a:solidFill>
                  <a:srgbClr val="C00000"/>
                </a:solidFill>
              </a:rPr>
              <a:t>- 1945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년 해방 이후 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: 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농협운동 → 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1961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년 </a:t>
            </a:r>
            <a:r>
              <a:rPr lang="ko-KR" altLang="en-US" sz="2000" b="1" dirty="0" err="1" smtClean="0">
                <a:solidFill>
                  <a:srgbClr val="C00000"/>
                </a:solidFill>
              </a:rPr>
              <a:t>신농협법</a:t>
            </a:r>
            <a:endParaRPr lang="ko-KR" altLang="en-US" sz="2000" b="1" dirty="0" smtClean="0">
              <a:solidFill>
                <a:srgbClr val="C00000"/>
              </a:solidFill>
            </a:endParaRPr>
          </a:p>
          <a:p>
            <a:r>
              <a:rPr lang="en-US" altLang="ko-KR" sz="2000" b="1" dirty="0" smtClean="0">
                <a:solidFill>
                  <a:srgbClr val="C00000"/>
                </a:solidFill>
              </a:rPr>
              <a:t>- 1960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년대 </a:t>
            </a:r>
            <a:r>
              <a:rPr lang="ko-KR" altLang="en-US" sz="2000" b="1" dirty="0" err="1" smtClean="0">
                <a:solidFill>
                  <a:srgbClr val="C00000"/>
                </a:solidFill>
              </a:rPr>
              <a:t>신협운동</a:t>
            </a:r>
            <a:endParaRPr lang="ko-KR" altLang="en-US" sz="2000" b="1" dirty="0" smtClean="0">
              <a:solidFill>
                <a:srgbClr val="C00000"/>
              </a:solidFill>
            </a:endParaRPr>
          </a:p>
          <a:p>
            <a:r>
              <a:rPr lang="en-US" altLang="ko-KR" sz="2000" b="1" dirty="0" smtClean="0">
                <a:solidFill>
                  <a:srgbClr val="C00000"/>
                </a:solidFill>
              </a:rPr>
              <a:t>- 1980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년대 소비자협동조합 운동 → 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1999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년 </a:t>
            </a:r>
            <a:r>
              <a:rPr lang="ko-KR" altLang="en-US" sz="2000" b="1" dirty="0" err="1" smtClean="0">
                <a:solidFill>
                  <a:srgbClr val="C00000"/>
                </a:solidFill>
              </a:rPr>
              <a:t>소비자생협법</a:t>
            </a:r>
            <a:endParaRPr lang="ko-KR" altLang="en-US" sz="2000" b="1" dirty="0" smtClean="0">
              <a:solidFill>
                <a:srgbClr val="C00000"/>
              </a:solidFill>
            </a:endParaRPr>
          </a:p>
          <a:p>
            <a:r>
              <a:rPr lang="en-US" altLang="ko-KR" sz="2000" b="1" dirty="0" smtClean="0">
                <a:solidFill>
                  <a:srgbClr val="C00000"/>
                </a:solidFill>
              </a:rPr>
              <a:t>- 1990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년대 초반 빈민운동 중심의 생산공동체운동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(</a:t>
            </a:r>
            <a:r>
              <a:rPr lang="ko-KR" altLang="en-US" sz="2000" b="1" dirty="0" err="1" smtClean="0">
                <a:solidFill>
                  <a:srgbClr val="C00000"/>
                </a:solidFill>
              </a:rPr>
              <a:t>노협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)</a:t>
            </a:r>
            <a:endParaRPr lang="ko-KR" altLang="en-US" sz="2000" b="1" dirty="0" smtClean="0">
              <a:solidFill>
                <a:srgbClr val="C00000"/>
              </a:solidFill>
            </a:endParaRPr>
          </a:p>
          <a:p>
            <a:r>
              <a:rPr lang="en-US" altLang="ko-KR" sz="2000" b="1" dirty="0" smtClean="0">
                <a:solidFill>
                  <a:srgbClr val="C00000"/>
                </a:solidFill>
              </a:rPr>
              <a:t>- 1990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년대 후반 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: 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공공근로와 실업극복운동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(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제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3</a:t>
            </a:r>
            <a:r>
              <a:rPr lang="ko-KR" altLang="en-US" sz="2000" b="1" dirty="0" err="1" smtClean="0">
                <a:solidFill>
                  <a:srgbClr val="C00000"/>
                </a:solidFill>
              </a:rPr>
              <a:t>섹터형일자리창출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)</a:t>
            </a:r>
            <a:endParaRPr lang="ko-KR" altLang="en-US" sz="2000" b="1" dirty="0" smtClean="0">
              <a:solidFill>
                <a:srgbClr val="C00000"/>
              </a:solidFill>
            </a:endParaRPr>
          </a:p>
          <a:p>
            <a:r>
              <a:rPr lang="en-US" altLang="ko-KR" sz="2000" b="1" dirty="0" smtClean="0">
                <a:solidFill>
                  <a:schemeClr val="bg2">
                    <a:lumMod val="10000"/>
                  </a:schemeClr>
                </a:solidFill>
              </a:rPr>
              <a:t>- 2000</a:t>
            </a:r>
            <a:r>
              <a:rPr lang="ko-KR" altLang="en-US" sz="2000" b="1" dirty="0" smtClean="0">
                <a:solidFill>
                  <a:schemeClr val="bg2">
                    <a:lumMod val="10000"/>
                  </a:schemeClr>
                </a:solidFill>
              </a:rPr>
              <a:t>년 </a:t>
            </a:r>
            <a:r>
              <a:rPr lang="en-US" altLang="ko-KR" sz="2000" b="1" dirty="0" smtClean="0">
                <a:solidFill>
                  <a:schemeClr val="bg2">
                    <a:lumMod val="10000"/>
                  </a:schemeClr>
                </a:solidFill>
              </a:rPr>
              <a:t>~ </a:t>
            </a:r>
            <a:r>
              <a:rPr lang="ko-KR" altLang="en-US" sz="2000" b="1" dirty="0" smtClean="0">
                <a:solidFill>
                  <a:schemeClr val="bg2">
                    <a:lumMod val="10000"/>
                  </a:schemeClr>
                </a:solidFill>
              </a:rPr>
              <a:t>현재 </a:t>
            </a:r>
            <a:r>
              <a:rPr lang="en-US" altLang="ko-KR" sz="2000" b="1" dirty="0" smtClean="0">
                <a:solidFill>
                  <a:schemeClr val="bg2">
                    <a:lumMod val="10000"/>
                  </a:schemeClr>
                </a:solidFill>
              </a:rPr>
              <a:t>: </a:t>
            </a:r>
            <a:r>
              <a:rPr lang="ko-KR" altLang="en-US" sz="2000" b="1" dirty="0" smtClean="0">
                <a:solidFill>
                  <a:schemeClr val="bg2">
                    <a:lumMod val="10000"/>
                  </a:schemeClr>
                </a:solidFill>
              </a:rPr>
              <a:t>자활지원사업의 제도화</a:t>
            </a:r>
          </a:p>
          <a:p>
            <a:pPr>
              <a:buFontTx/>
              <a:buChar char="-"/>
            </a:pPr>
            <a:r>
              <a:rPr lang="en-US" altLang="ko-KR" sz="2000" b="1" dirty="0" smtClean="0">
                <a:solidFill>
                  <a:schemeClr val="bg2">
                    <a:lumMod val="10000"/>
                  </a:schemeClr>
                </a:solidFill>
              </a:rPr>
              <a:t> 2003</a:t>
            </a:r>
            <a:r>
              <a:rPr lang="ko-KR" altLang="en-US" sz="2000" b="1" dirty="0" smtClean="0">
                <a:solidFill>
                  <a:schemeClr val="bg2">
                    <a:lumMod val="10000"/>
                  </a:schemeClr>
                </a:solidFill>
              </a:rPr>
              <a:t>년 </a:t>
            </a:r>
            <a:r>
              <a:rPr lang="en-US" altLang="ko-KR" sz="2000" b="1" dirty="0" smtClean="0">
                <a:solidFill>
                  <a:schemeClr val="bg2">
                    <a:lumMod val="10000"/>
                  </a:schemeClr>
                </a:solidFill>
              </a:rPr>
              <a:t>~ </a:t>
            </a:r>
            <a:r>
              <a:rPr lang="ko-KR" altLang="en-US" sz="2000" b="1" dirty="0" smtClean="0">
                <a:solidFill>
                  <a:schemeClr val="bg2">
                    <a:lumMod val="10000"/>
                  </a:schemeClr>
                </a:solidFill>
              </a:rPr>
              <a:t>현재 </a:t>
            </a:r>
            <a:r>
              <a:rPr lang="en-US" altLang="ko-KR" sz="2000" b="1" dirty="0" smtClean="0">
                <a:solidFill>
                  <a:schemeClr val="bg2">
                    <a:lumMod val="10000"/>
                  </a:schemeClr>
                </a:solidFill>
              </a:rPr>
              <a:t>: </a:t>
            </a:r>
            <a:r>
              <a:rPr lang="ko-KR" altLang="en-US" sz="2000" b="1" dirty="0" smtClean="0">
                <a:solidFill>
                  <a:schemeClr val="bg2">
                    <a:lumMod val="10000"/>
                  </a:schemeClr>
                </a:solidFill>
              </a:rPr>
              <a:t>노동부 </a:t>
            </a:r>
            <a:r>
              <a:rPr lang="ko-KR" altLang="en-US" sz="2000" b="1" dirty="0" err="1" smtClean="0">
                <a:solidFill>
                  <a:schemeClr val="bg2">
                    <a:lumMod val="10000"/>
                  </a:schemeClr>
                </a:solidFill>
              </a:rPr>
              <a:t>사회적일자리창출사업</a:t>
            </a:r>
            <a:r>
              <a:rPr lang="en-US" altLang="ko-KR" sz="2000" b="1" dirty="0" smtClean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ko-KR" altLang="en-US" sz="2000" b="1" dirty="0" smtClean="0">
                <a:solidFill>
                  <a:schemeClr val="bg2">
                    <a:lumMod val="10000"/>
                  </a:schemeClr>
                </a:solidFill>
              </a:rPr>
              <a:t>시민단체 참여</a:t>
            </a:r>
            <a:r>
              <a:rPr lang="en-US" altLang="ko-KR" sz="2000" b="1" dirty="0" smtClean="0">
                <a:solidFill>
                  <a:schemeClr val="bg2">
                    <a:lumMod val="10000"/>
                  </a:schemeClr>
                </a:solidFill>
              </a:rPr>
              <a:t>), </a:t>
            </a:r>
          </a:p>
          <a:p>
            <a:r>
              <a:rPr lang="ko-KR" altLang="en-US" sz="2000" b="1" dirty="0" smtClean="0">
                <a:solidFill>
                  <a:schemeClr val="bg2">
                    <a:lumMod val="10000"/>
                  </a:schemeClr>
                </a:solidFill>
              </a:rPr>
              <a:t>                       대기업 사회공헌사업</a:t>
            </a:r>
            <a:r>
              <a:rPr lang="en-US" altLang="ko-KR" sz="2000" b="1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ko-KR" altLang="en-US" sz="2000" b="1" dirty="0" smtClean="0">
                <a:solidFill>
                  <a:schemeClr val="bg2">
                    <a:lumMod val="10000"/>
                  </a:schemeClr>
                </a:solidFill>
              </a:rPr>
              <a:t>공공기금사업 활성화</a:t>
            </a:r>
          </a:p>
          <a:p>
            <a:r>
              <a:rPr lang="en-US" altLang="ko-KR" sz="2000" b="1" dirty="0" smtClean="0">
                <a:solidFill>
                  <a:schemeClr val="bg2">
                    <a:lumMod val="10000"/>
                  </a:schemeClr>
                </a:solidFill>
              </a:rPr>
              <a:t>- 2007</a:t>
            </a:r>
            <a:r>
              <a:rPr lang="ko-KR" altLang="en-US" sz="2000" b="1" dirty="0" smtClean="0">
                <a:solidFill>
                  <a:schemeClr val="bg2">
                    <a:lumMod val="10000"/>
                  </a:schemeClr>
                </a:solidFill>
              </a:rPr>
              <a:t>년 </a:t>
            </a:r>
            <a:r>
              <a:rPr lang="en-US" altLang="ko-KR" sz="2000" b="1" dirty="0" smtClean="0">
                <a:solidFill>
                  <a:schemeClr val="bg2">
                    <a:lumMod val="10000"/>
                  </a:schemeClr>
                </a:solidFill>
              </a:rPr>
              <a:t>~ </a:t>
            </a:r>
            <a:r>
              <a:rPr lang="ko-KR" altLang="en-US" sz="2000" b="1" dirty="0" smtClean="0">
                <a:solidFill>
                  <a:schemeClr val="bg2">
                    <a:lumMod val="10000"/>
                  </a:schemeClr>
                </a:solidFill>
              </a:rPr>
              <a:t>현재 </a:t>
            </a:r>
            <a:r>
              <a:rPr lang="en-US" altLang="ko-KR" sz="2000" b="1" dirty="0" smtClean="0">
                <a:solidFill>
                  <a:schemeClr val="bg2">
                    <a:lumMod val="10000"/>
                  </a:schemeClr>
                </a:solidFill>
              </a:rPr>
              <a:t>: </a:t>
            </a:r>
            <a:r>
              <a:rPr lang="ko-KR" altLang="en-US" sz="2000" b="1" dirty="0" smtClean="0">
                <a:solidFill>
                  <a:schemeClr val="bg2">
                    <a:lumMod val="10000"/>
                  </a:schemeClr>
                </a:solidFill>
              </a:rPr>
              <a:t>노동부 </a:t>
            </a:r>
            <a:r>
              <a:rPr lang="ko-KR" altLang="en-US" sz="2000" b="1" dirty="0" err="1" smtClean="0">
                <a:solidFill>
                  <a:schemeClr val="bg2">
                    <a:lumMod val="10000"/>
                  </a:schemeClr>
                </a:solidFill>
              </a:rPr>
              <a:t>사회적기업</a:t>
            </a:r>
            <a:r>
              <a:rPr lang="ko-KR" altLang="en-US" sz="2000" b="1" dirty="0" smtClean="0">
                <a:solidFill>
                  <a:schemeClr val="bg2">
                    <a:lumMod val="10000"/>
                  </a:schemeClr>
                </a:solidFill>
              </a:rPr>
              <a:t> 육성</a:t>
            </a:r>
          </a:p>
          <a:p>
            <a:r>
              <a:rPr lang="en-US" altLang="ko-KR" sz="2000" b="1" dirty="0" smtClean="0">
                <a:solidFill>
                  <a:schemeClr val="bg2">
                    <a:lumMod val="10000"/>
                  </a:schemeClr>
                </a:solidFill>
              </a:rPr>
              <a:t>- 2011</a:t>
            </a:r>
            <a:r>
              <a:rPr lang="ko-KR" altLang="en-US" sz="2000" b="1" dirty="0" smtClean="0">
                <a:solidFill>
                  <a:schemeClr val="bg2">
                    <a:lumMod val="10000"/>
                  </a:schemeClr>
                </a:solidFill>
              </a:rPr>
              <a:t>년 </a:t>
            </a:r>
            <a:r>
              <a:rPr lang="en-US" altLang="ko-KR" sz="2000" b="1" dirty="0" smtClean="0">
                <a:solidFill>
                  <a:schemeClr val="bg2">
                    <a:lumMod val="10000"/>
                  </a:schemeClr>
                </a:solidFill>
              </a:rPr>
              <a:t>~ </a:t>
            </a:r>
            <a:r>
              <a:rPr lang="ko-KR" altLang="en-US" sz="2000" b="1" dirty="0" smtClean="0">
                <a:solidFill>
                  <a:schemeClr val="bg2">
                    <a:lumMod val="10000"/>
                  </a:schemeClr>
                </a:solidFill>
              </a:rPr>
              <a:t>현재 </a:t>
            </a:r>
            <a:r>
              <a:rPr lang="en-US" altLang="ko-KR" sz="2000" b="1" dirty="0" smtClean="0">
                <a:solidFill>
                  <a:schemeClr val="bg2">
                    <a:lumMod val="10000"/>
                  </a:schemeClr>
                </a:solidFill>
              </a:rPr>
              <a:t>: </a:t>
            </a:r>
            <a:r>
              <a:rPr lang="ko-KR" altLang="en-US" sz="2000" b="1" dirty="0" err="1" smtClean="0">
                <a:solidFill>
                  <a:schemeClr val="bg2">
                    <a:lumMod val="10000"/>
                  </a:schemeClr>
                </a:solidFill>
              </a:rPr>
              <a:t>행안부</a:t>
            </a:r>
            <a:r>
              <a:rPr lang="ko-KR" altLang="en-US" sz="2000" b="1" dirty="0" smtClean="0">
                <a:solidFill>
                  <a:schemeClr val="bg2">
                    <a:lumMod val="10000"/>
                  </a:schemeClr>
                </a:solidFill>
              </a:rPr>
              <a:t> 마을기업 육성 </a:t>
            </a:r>
          </a:p>
          <a:p>
            <a:r>
              <a:rPr lang="en-US" altLang="ko-KR" sz="2000" b="1" dirty="0" smtClean="0">
                <a:solidFill>
                  <a:schemeClr val="bg2">
                    <a:lumMod val="10000"/>
                  </a:schemeClr>
                </a:solidFill>
              </a:rPr>
              <a:t>- 2012</a:t>
            </a:r>
            <a:r>
              <a:rPr lang="ko-KR" altLang="en-US" sz="2000" b="1" dirty="0" smtClean="0">
                <a:solidFill>
                  <a:schemeClr val="bg2">
                    <a:lumMod val="10000"/>
                  </a:schemeClr>
                </a:solidFill>
              </a:rPr>
              <a:t>년 </a:t>
            </a:r>
            <a:r>
              <a:rPr lang="en-US" altLang="ko-KR" sz="2000" b="1" dirty="0" smtClean="0">
                <a:solidFill>
                  <a:schemeClr val="bg2">
                    <a:lumMod val="10000"/>
                  </a:schemeClr>
                </a:solidFill>
              </a:rPr>
              <a:t>~ </a:t>
            </a:r>
            <a:r>
              <a:rPr lang="ko-KR" altLang="en-US" sz="2000" b="1" dirty="0" smtClean="0">
                <a:solidFill>
                  <a:schemeClr val="bg2">
                    <a:lumMod val="10000"/>
                  </a:schemeClr>
                </a:solidFill>
              </a:rPr>
              <a:t>현재 </a:t>
            </a:r>
            <a:r>
              <a:rPr lang="en-US" altLang="ko-KR" sz="2000" b="1" dirty="0" smtClean="0">
                <a:solidFill>
                  <a:schemeClr val="bg2">
                    <a:lumMod val="10000"/>
                  </a:schemeClr>
                </a:solidFill>
              </a:rPr>
              <a:t>: </a:t>
            </a:r>
            <a:r>
              <a:rPr lang="ko-KR" altLang="en-US" sz="2000" b="1" dirty="0" smtClean="0">
                <a:solidFill>
                  <a:schemeClr val="bg2">
                    <a:lumMod val="10000"/>
                  </a:schemeClr>
                </a:solidFill>
              </a:rPr>
              <a:t>협동조합기본법 및 협동조합 활성화 지원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B6C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827584" cy="5486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899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o-KR" altLang="en-US" sz="3600" dirty="0">
              <a:solidFill>
                <a:schemeClr val="bg1"/>
              </a:solidFill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116632"/>
            <a:ext cx="7744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err="1" smtClean="0"/>
              <a:t>사회적경제와</a:t>
            </a:r>
            <a:r>
              <a:rPr lang="ko-KR" altLang="en-US" sz="2400" b="1" dirty="0" smtClean="0"/>
              <a:t> 협동조합 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한국 </a:t>
            </a:r>
            <a:r>
              <a:rPr lang="ko-KR" altLang="en-US" sz="2400" b="1" dirty="0" err="1" smtClean="0"/>
              <a:t>사회적경제</a:t>
            </a:r>
            <a:r>
              <a:rPr lang="ko-KR" altLang="en-US" sz="2400" b="1" dirty="0" smtClean="0"/>
              <a:t> 조직 현황</a:t>
            </a:r>
            <a:endParaRPr lang="ko-KR" altLang="en-US" sz="2400" b="1" dirty="0"/>
          </a:p>
        </p:txBody>
      </p:sp>
      <p:graphicFrame>
        <p:nvGraphicFramePr>
          <p:cNvPr id="11" name="내용 개체 틀 10"/>
          <p:cNvGraphicFramePr>
            <a:graphicFrameLocks noGrp="1"/>
          </p:cNvGraphicFramePr>
          <p:nvPr>
            <p:ph idx="1"/>
          </p:nvPr>
        </p:nvGraphicFramePr>
        <p:xfrm>
          <a:off x="827583" y="764709"/>
          <a:ext cx="7848873" cy="5817113"/>
        </p:xfrm>
        <a:graphic>
          <a:graphicData uri="http://schemas.openxmlformats.org/drawingml/2006/table">
            <a:tbl>
              <a:tblPr/>
              <a:tblGrid>
                <a:gridCol w="1296145"/>
                <a:gridCol w="1368152"/>
                <a:gridCol w="1512168"/>
                <a:gridCol w="3672408"/>
              </a:tblGrid>
              <a:tr h="429568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&lt;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표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&gt;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한국의 </a:t>
                      </a: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사회적경제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 </a:t>
                      </a:r>
                      <a:r>
                        <a:rPr lang="ko-KR" altLang="en-US" sz="1200" dirty="0" smtClean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기업의 현황</a:t>
                      </a:r>
                      <a:endParaRPr lang="en-US" altLang="ko-KR" sz="1200" dirty="0" smtClean="0">
                        <a:solidFill>
                          <a:srgbClr val="000000"/>
                        </a:solidFill>
                        <a:latin typeface="HY헤드라인M"/>
                        <a:ea typeface="HY헤드라인M"/>
                      </a:endParaRPr>
                    </a:p>
                  </a:txBody>
                  <a:tcPr marL="50158" marR="50158" marT="13867" marB="138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656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&lt;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성격 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Ⅰ&gt; 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50158" marR="50158" marT="13867" marB="1386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&lt;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성격 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HY헤드라인M"/>
                          <a:ea typeface="HY헤드라인M"/>
                        </a:rPr>
                        <a:t>Ⅱ&gt;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50158" marR="50158" marT="13867" marB="1386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latin typeface="HY헤드라인M"/>
                        </a:rPr>
                        <a:t>유형 분류</a:t>
                      </a:r>
                      <a:endParaRPr lang="ko-KR" altLang="en-US" sz="1200" b="1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50158" marR="50158" marT="13867" marB="1386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HY헤드라인M"/>
                        </a:rPr>
                        <a:t>세부 설명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50158" marR="50158" marT="13867" marB="1386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60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HY헤드라인M"/>
                        </a:rPr>
                        <a:t>국가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50158" marR="50158" marT="13867" marB="1386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HY헤드라인M"/>
                        </a:rPr>
                        <a:t>정부 의존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50158" marR="50158" marT="13867" marB="1386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latin typeface="HY헤드라인M"/>
                        </a:rPr>
                        <a:t>공공지원형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HY헤드라인M"/>
                        </a:rPr>
                        <a:t>일자리사업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50158" marR="50158" marT="13867" marB="1386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굴림체"/>
                        </a:rPr>
                        <a:t>복지부 장애인 보호작업장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50158" marR="50158" marT="13867" marB="1386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560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굴림체"/>
                        </a:rPr>
                        <a:t>복지부 노인일자리사업단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굴림체"/>
                        </a:rPr>
                        <a:t>(</a:t>
                      </a: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latin typeface="굴림체"/>
                        </a:rPr>
                        <a:t>공익형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굴림체"/>
                        </a:rPr>
                        <a:t>/</a:t>
                      </a: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latin typeface="굴림체"/>
                        </a:rPr>
                        <a:t>시장형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굴림체"/>
                        </a:rPr>
                        <a:t>) 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50158" marR="50158" marT="13867" marB="1386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560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HY헤드라인M"/>
                        </a:rPr>
                        <a:t>▼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50158" marR="50158" marT="13867" marB="1386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HY헤드라인M"/>
                        </a:rPr>
                        <a:t>▲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50158" marR="50158" marT="13867" marB="1386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굴림체"/>
                        </a:rPr>
                        <a:t>복지부 자활근로사업단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굴림체"/>
                        </a:rPr>
                        <a:t>(</a:t>
                      </a: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latin typeface="굴림체"/>
                        </a:rPr>
                        <a:t>공익형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굴림체"/>
                        </a:rPr>
                        <a:t>/</a:t>
                      </a: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latin typeface="굴림체"/>
                        </a:rPr>
                        <a:t>시장형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굴림체"/>
                        </a:rPr>
                        <a:t>)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50158" marR="50158" marT="13867" marB="1386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560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err="1" smtClean="0">
                          <a:solidFill>
                            <a:srgbClr val="000000"/>
                          </a:solidFill>
                          <a:latin typeface="굴림체"/>
                        </a:rPr>
                        <a:t>행안부</a:t>
                      </a: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 지역공동체일자리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굴림체"/>
                        </a:rPr>
                        <a:t>사업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50158" marR="50158" marT="13867" marB="1386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56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HY헤드라인M"/>
                        </a:rPr>
                        <a:t>▼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50158" marR="50158" marT="13867" marB="1386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HY헤드라인M"/>
                        </a:rPr>
                        <a:t>○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50158" marR="50158" marT="13867" marB="1386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latin typeface="HY헤드라인M"/>
                        </a:rPr>
                        <a:t>공공지원형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latin typeface="HY헤드라인M"/>
                        </a:rPr>
                        <a:t>사회적기업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50158" marR="50158" marT="13867" marB="1386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굴림체"/>
                        </a:rPr>
                        <a:t>농림부 농어촌공동체회사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50158" marR="50158" marT="13867" marB="1386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8EB"/>
                    </a:solidFill>
                  </a:tcPr>
                </a:tc>
              </a:tr>
              <a:tr h="0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HY헤드라인M"/>
                        </a:rPr>
                        <a:t>○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50158" marR="50158" marT="13867" marB="1386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HY헤드라인M"/>
                        </a:rPr>
                        <a:t>▼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50158" marR="50158" marT="13867" marB="1386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6560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latin typeface="굴림체"/>
                        </a:rPr>
                        <a:t>행안부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굴림체"/>
                        </a:rPr>
                        <a:t> 마을기업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50158" marR="50158" marT="13867" marB="1386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8EB"/>
                    </a:solidFill>
                  </a:tcPr>
                </a:tc>
              </a:tr>
              <a:tr h="26560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굴림체"/>
                        </a:rPr>
                        <a:t>복지부 자활기업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50158" marR="50158" marT="13867" marB="1386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8EB"/>
                    </a:solidFill>
                  </a:tcPr>
                </a:tc>
              </a:tr>
              <a:tr h="2656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HY헤드라인M"/>
                        </a:rPr>
                        <a:t>○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50158" marR="50158" marT="13867" marB="1386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HY헤드라인M"/>
                        </a:rPr>
                        <a:t>자립지향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50158" marR="50158" marT="13867" marB="1386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latin typeface="굴림체"/>
                        </a:rPr>
                        <a:t>고용부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굴림체"/>
                        </a:rPr>
                        <a:t>(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굴림체"/>
                        </a:rPr>
                        <a:t>예비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굴림체"/>
                        </a:rPr>
                        <a:t>)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굴림체"/>
                        </a:rPr>
                        <a:t>사회적 기업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50158" marR="50158" marT="13867" marB="1386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8EB"/>
                    </a:solidFill>
                  </a:tcPr>
                </a:tc>
              </a:tr>
              <a:tr h="26560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바탕"/>
                        </a:rPr>
                        <a:t>시민사회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50158" marR="50158" marT="13867" marB="1386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b="1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50158" marR="50158" marT="13867" marB="1386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HY헤드라인M"/>
                        </a:rPr>
                        <a:t>민간 지원기관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50158" marR="50158" marT="13867" marB="1386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굴림체"/>
                        </a:rPr>
                        <a:t>대안금융기관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굴림체"/>
                        </a:rPr>
                        <a:t>(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굴림체"/>
                        </a:rPr>
                        <a:t>지역화폐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굴림체"/>
                        </a:rPr>
                        <a:t>/</a:t>
                      </a: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latin typeface="굴림체"/>
                        </a:rPr>
                        <a:t>마이크로크레딧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굴림체"/>
                        </a:rPr>
                        <a:t>)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50158" marR="50158" marT="13867" marB="1386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8EB"/>
                    </a:solidFill>
                  </a:tcPr>
                </a:tc>
              </a:tr>
              <a:tr h="26560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latin typeface="굴림체"/>
                        </a:rPr>
                        <a:t>사회적경제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굴림체"/>
                        </a:rPr>
                        <a:t> </a:t>
                      </a: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민간 네트워크</a:t>
                      </a:r>
                      <a:r>
                        <a:rPr lang="en-US" altLang="ko-KR" sz="1200" b="1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/</a:t>
                      </a:r>
                      <a:r>
                        <a:rPr lang="ko-KR" altLang="en-US" sz="1200" b="1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중간지원조직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50158" marR="50158" marT="13867" marB="1386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8EB"/>
                    </a:solidFill>
                  </a:tcPr>
                </a:tc>
              </a:tr>
              <a:tr h="2656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HY헤드라인M"/>
                        </a:rPr>
                        <a:t>○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50158" marR="50158" marT="13867" marB="1386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latin typeface="HY헤드라인M"/>
                        </a:rPr>
                        <a:t>비영리</a:t>
                      </a:r>
                      <a:endParaRPr lang="ko-KR" altLang="en-US" sz="1200" b="1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50158" marR="50158" marT="13867" marB="1386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HY헤드라인M"/>
                        </a:rPr>
                        <a:t>시민단체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HY헤드라인M"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HY헤드라인M"/>
                        </a:rPr>
                        <a:t>협동조합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50158" marR="50158" marT="13867" marB="1386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굴림체"/>
                        </a:rPr>
                        <a:t>시민단체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굴림체"/>
                        </a:rPr>
                        <a:t>(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굴림체"/>
                        </a:rPr>
                        <a:t>서비스 </a:t>
                      </a: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latin typeface="굴림체"/>
                        </a:rPr>
                        <a:t>공급형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굴림체"/>
                        </a:rPr>
                        <a:t>)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50158" marR="50158" marT="13867" marB="1386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8EB"/>
                    </a:solidFill>
                  </a:tcPr>
                </a:tc>
              </a:tr>
              <a:tr h="2656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HY헤드라인M"/>
                        </a:rPr>
                        <a:t>○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50158" marR="50158" marT="13867" marB="1386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HY헤드라인M"/>
                        </a:rPr>
                        <a:t>▲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50158" marR="50158" marT="13867" marB="1386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굴림체"/>
                        </a:rPr>
                        <a:t>일반협동조합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굴림체"/>
                        </a:rPr>
                        <a:t>/</a:t>
                      </a: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latin typeface="굴림체"/>
                        </a:rPr>
                        <a:t>사회적협동조합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50158" marR="50158" marT="13867" marB="1386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8EB"/>
                    </a:solidFill>
                  </a:tcPr>
                </a:tc>
              </a:tr>
              <a:tr h="2656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HY헤드라인M"/>
                        </a:rPr>
                        <a:t>▲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50158" marR="50158" marT="13867" marB="1386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HY헤드라인M"/>
                        </a:rPr>
                        <a:t>○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50158" marR="50158" marT="13867" marB="1386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굴림체"/>
                        </a:rPr>
                        <a:t>생활협동조합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50158" marR="50158" marT="13867" marB="1386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8EB"/>
                    </a:solidFill>
                  </a:tcPr>
                </a:tc>
              </a:tr>
              <a:tr h="2656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HY헤드라인M"/>
                        </a:rPr>
                        <a:t>▲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50158" marR="50158" marT="13867" marB="1386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HY헤드라인M"/>
                        </a:rPr>
                        <a:t>▼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50158" marR="50158" marT="13867" marB="1386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latin typeface="굴림체"/>
                        </a:rPr>
                        <a:t>신협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굴림체"/>
                        </a:rPr>
                        <a:t>/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굴림체"/>
                        </a:rPr>
                        <a:t>새마을금고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50158" marR="50158" marT="13867" marB="1386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656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latin typeface="HY헤드라인M"/>
                        </a:rPr>
                        <a:t>시장</a:t>
                      </a:r>
                      <a:endParaRPr lang="ko-KR" altLang="en-US" sz="1200" b="1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50158" marR="50158" marT="13867" marB="1386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HY헤드라인M"/>
                        </a:rPr>
                        <a:t>영리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50158" marR="50158" marT="13867" marB="1386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굴림체"/>
                        </a:rPr>
                        <a:t>농협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굴림체"/>
                        </a:rPr>
                        <a:t>/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굴림체"/>
                        </a:rPr>
                        <a:t>수협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굴림체"/>
                        </a:rPr>
                        <a:t>/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굴림체"/>
                        </a:rPr>
                        <a:t>산림조합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50158" marR="50158" marT="13867" marB="1386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84735">
                <a:tc gridSpan="4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b="1" dirty="0">
                          <a:solidFill>
                            <a:srgbClr val="000000"/>
                          </a:solidFill>
                          <a:latin typeface="한컴바탕"/>
                        </a:rPr>
                        <a:t>자료 </a:t>
                      </a:r>
                      <a:r>
                        <a:rPr lang="en-US" altLang="ko-KR" sz="800" b="1" dirty="0">
                          <a:solidFill>
                            <a:srgbClr val="000000"/>
                          </a:solidFill>
                          <a:latin typeface="한컴바탕"/>
                        </a:rPr>
                        <a:t>: </a:t>
                      </a:r>
                      <a:r>
                        <a:rPr lang="ko-KR" altLang="en-US" sz="800" b="1" dirty="0">
                          <a:solidFill>
                            <a:srgbClr val="000000"/>
                          </a:solidFill>
                          <a:latin typeface="한컴바탕"/>
                        </a:rPr>
                        <a:t>노대명</a:t>
                      </a:r>
                      <a:r>
                        <a:rPr lang="en-US" altLang="ko-KR" sz="800" b="1" dirty="0">
                          <a:solidFill>
                            <a:srgbClr val="000000"/>
                          </a:solidFill>
                          <a:latin typeface="한컴바탕"/>
                        </a:rPr>
                        <a:t>(2007: 63)</a:t>
                      </a:r>
                      <a:r>
                        <a:rPr lang="ko-KR" altLang="en-US" sz="800" b="1" dirty="0">
                          <a:solidFill>
                            <a:srgbClr val="000000"/>
                          </a:solidFill>
                          <a:latin typeface="한컴바탕"/>
                        </a:rPr>
                        <a:t>을 재구성</a:t>
                      </a:r>
                      <a:r>
                        <a:rPr lang="en-US" altLang="ko-KR" sz="800" b="1" dirty="0">
                          <a:solidFill>
                            <a:srgbClr val="000000"/>
                          </a:solidFill>
                          <a:latin typeface="한컴바탕"/>
                        </a:rPr>
                        <a:t>.</a:t>
                      </a:r>
                      <a:r>
                        <a:rPr lang="ko-KR" altLang="en-US" sz="800" b="1" dirty="0">
                          <a:solidFill>
                            <a:srgbClr val="000000"/>
                          </a:solidFill>
                          <a:latin typeface="한컴바탕"/>
                          <a:ea typeface="한컴바탕"/>
                        </a:rPr>
                        <a:t> </a:t>
                      </a:r>
                      <a:endParaRPr lang="ko-KR" altLang="en-US" sz="8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50158" marR="50158" marT="13867" marB="13867"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B6C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827584" cy="5486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899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o-KR" altLang="en-US" sz="3600" dirty="0">
              <a:solidFill>
                <a:schemeClr val="bg1"/>
              </a:solidFill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116632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err="1" smtClean="0"/>
              <a:t>사회적경제와</a:t>
            </a:r>
            <a:r>
              <a:rPr lang="ko-KR" altLang="en-US" sz="2400" b="1" dirty="0" smtClean="0"/>
              <a:t> 협동조합 </a:t>
            </a:r>
            <a:r>
              <a:rPr lang="en-US" altLang="ko-KR" sz="2400" b="1" dirty="0" smtClean="0"/>
              <a:t>: </a:t>
            </a:r>
            <a:r>
              <a:rPr lang="ko-KR" altLang="en-US" sz="2000" b="1" dirty="0" smtClean="0"/>
              <a:t>강원도 </a:t>
            </a:r>
            <a:r>
              <a:rPr lang="ko-KR" altLang="en-US" sz="2000" b="1" dirty="0" err="1" smtClean="0"/>
              <a:t>사회적경제</a:t>
            </a:r>
            <a:r>
              <a:rPr lang="ko-KR" altLang="en-US" sz="2000" b="1" dirty="0" smtClean="0"/>
              <a:t> 현황</a:t>
            </a:r>
            <a:r>
              <a:rPr lang="en-US" altLang="ko-KR" sz="2000" b="1" dirty="0" smtClean="0"/>
              <a:t>(</a:t>
            </a:r>
            <a:r>
              <a:rPr lang="ko-KR" altLang="en-US" sz="2000" b="1" dirty="0" err="1" smtClean="0"/>
              <a:t>강발연</a:t>
            </a:r>
            <a:r>
              <a:rPr lang="en-US" altLang="ko-KR" sz="2000" b="1" dirty="0" smtClean="0"/>
              <a:t>, 2013)</a:t>
            </a:r>
            <a:endParaRPr lang="ko-KR" altLang="en-US" sz="2000" b="1" dirty="0"/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836712"/>
            <a:ext cx="763284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B6C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827584" cy="54868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899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o-KR" altLang="en-US" sz="3600" dirty="0">
              <a:solidFill>
                <a:schemeClr val="bg1"/>
              </a:solidFill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116632"/>
            <a:ext cx="8244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협동조합 </a:t>
            </a:r>
            <a:r>
              <a:rPr lang="en-US" altLang="ko-KR" sz="2400" b="1" dirty="0" smtClean="0"/>
              <a:t>: </a:t>
            </a:r>
            <a:r>
              <a:rPr lang="ko-KR" altLang="en-US" sz="2400" b="1" dirty="0" err="1" smtClean="0"/>
              <a:t>주목받는</a:t>
            </a:r>
            <a:r>
              <a:rPr lang="ko-KR" altLang="en-US" sz="2400" b="1" dirty="0" smtClean="0"/>
              <a:t> 이유</a:t>
            </a:r>
            <a:r>
              <a:rPr lang="en-US" altLang="ko-KR" sz="2400" b="1" dirty="0" smtClean="0"/>
              <a:t>(1)</a:t>
            </a:r>
            <a:r>
              <a:rPr lang="ko-KR" altLang="en-US" sz="2400" b="1" dirty="0" smtClean="0"/>
              <a:t> </a:t>
            </a:r>
            <a:r>
              <a:rPr lang="en-US" altLang="ko-KR" sz="2400" b="1" dirty="0" smtClean="0"/>
              <a:t>– </a:t>
            </a:r>
            <a:r>
              <a:rPr lang="ko-KR" altLang="en-US" sz="2400" b="1" dirty="0" smtClean="0"/>
              <a:t>성장에서 지속가능성으로</a:t>
            </a:r>
            <a:endParaRPr lang="ko-KR" altLang="en-US" sz="2400" b="1" dirty="0"/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683568" y="2708921"/>
          <a:ext cx="7416821" cy="1702816"/>
        </p:xfrm>
        <a:graphic>
          <a:graphicData uri="http://schemas.openxmlformats.org/drawingml/2006/table">
            <a:tbl>
              <a:tblPr/>
              <a:tblGrid>
                <a:gridCol w="2539091"/>
                <a:gridCol w="1203976"/>
                <a:gridCol w="1178374"/>
                <a:gridCol w="1247689"/>
                <a:gridCol w="1247691"/>
              </a:tblGrid>
              <a:tr h="39471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i="0" spc="0" dirty="0">
                          <a:solidFill>
                            <a:srgbClr val="000000"/>
                          </a:solidFill>
                          <a:latin typeface="08서울남산체 EB" pitchFamily="18" charset="-127"/>
                          <a:ea typeface="08서울남산체 EB" pitchFamily="18" charset="-127"/>
                        </a:rPr>
                        <a:t> </a:t>
                      </a:r>
                      <a:r>
                        <a:rPr lang="ko-KR" altLang="en-US" sz="1400" b="0" i="0" spc="0" dirty="0" smtClean="0">
                          <a:solidFill>
                            <a:srgbClr val="000000"/>
                          </a:solidFill>
                          <a:latin typeface="08서울남산체 EB" pitchFamily="18" charset="-127"/>
                          <a:ea typeface="08서울남산체 EB" pitchFamily="18" charset="-127"/>
                        </a:rPr>
                        <a:t>협동조합 생존율</a:t>
                      </a:r>
                      <a:endParaRPr lang="ko-KR" altLang="en-US" sz="1400" b="0" i="0" spc="0" dirty="0">
                        <a:solidFill>
                          <a:srgbClr val="000000"/>
                        </a:solidFill>
                        <a:latin typeface="08서울남산체 EB" pitchFamily="18" charset="-127"/>
                        <a:ea typeface="08서울남산체 EB" pitchFamily="18" charset="-127"/>
                      </a:endParaRPr>
                    </a:p>
                  </a:txBody>
                  <a:tcPr marL="64770" marR="64770" marT="17780" marB="17780" anchor="ctr">
                    <a:lnL>
                      <a:noFill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i="0" spc="0" dirty="0">
                          <a:solidFill>
                            <a:srgbClr val="000000"/>
                          </a:solidFill>
                          <a:latin typeface="08서울남산체 EB" pitchFamily="18" charset="-127"/>
                          <a:ea typeface="08서울남산체 EB" pitchFamily="18" charset="-127"/>
                        </a:rPr>
                        <a:t>1</a:t>
                      </a:r>
                      <a:r>
                        <a:rPr lang="ko-KR" altLang="en-US" sz="1600" b="0" i="0" spc="0" dirty="0">
                          <a:solidFill>
                            <a:srgbClr val="000000"/>
                          </a:solidFill>
                          <a:latin typeface="08서울남산체 EB" pitchFamily="18" charset="-127"/>
                          <a:ea typeface="08서울남산체 EB" pitchFamily="18" charset="-127"/>
                        </a:rPr>
                        <a:t>년</a:t>
                      </a:r>
                    </a:p>
                  </a:txBody>
                  <a:tcPr marL="64770" marR="6477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i="0" spc="0" dirty="0">
                          <a:solidFill>
                            <a:srgbClr val="000000"/>
                          </a:solidFill>
                          <a:latin typeface="08서울남산체 EB" pitchFamily="18" charset="-127"/>
                          <a:ea typeface="08서울남산체 EB" pitchFamily="18" charset="-127"/>
                        </a:rPr>
                        <a:t>3</a:t>
                      </a:r>
                      <a:r>
                        <a:rPr lang="ko-KR" altLang="en-US" sz="1600" b="0" i="0" spc="0" dirty="0">
                          <a:solidFill>
                            <a:srgbClr val="000000"/>
                          </a:solidFill>
                          <a:latin typeface="08서울남산체 EB" pitchFamily="18" charset="-127"/>
                          <a:ea typeface="08서울남산체 EB" pitchFamily="18" charset="-127"/>
                        </a:rPr>
                        <a:t>년</a:t>
                      </a:r>
                    </a:p>
                  </a:txBody>
                  <a:tcPr marL="64770" marR="6477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i="0" spc="0" dirty="0">
                          <a:solidFill>
                            <a:srgbClr val="000000"/>
                          </a:solidFill>
                          <a:latin typeface="08서울남산체 EB" pitchFamily="18" charset="-127"/>
                          <a:ea typeface="08서울남산체 EB" pitchFamily="18" charset="-127"/>
                        </a:rPr>
                        <a:t>5</a:t>
                      </a:r>
                      <a:r>
                        <a:rPr lang="ko-KR" altLang="en-US" sz="1600" b="0" i="0" spc="0" dirty="0">
                          <a:solidFill>
                            <a:srgbClr val="000000"/>
                          </a:solidFill>
                          <a:latin typeface="08서울남산체 EB" pitchFamily="18" charset="-127"/>
                          <a:ea typeface="08서울남산체 EB" pitchFamily="18" charset="-127"/>
                        </a:rPr>
                        <a:t>년</a:t>
                      </a:r>
                    </a:p>
                  </a:txBody>
                  <a:tcPr marL="64770" marR="6477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i="0" spc="0">
                          <a:solidFill>
                            <a:srgbClr val="000000"/>
                          </a:solidFill>
                          <a:latin typeface="08서울남산체 EB" pitchFamily="18" charset="-127"/>
                          <a:ea typeface="08서울남산체 EB" pitchFamily="18" charset="-127"/>
                        </a:rPr>
                        <a:t>10</a:t>
                      </a:r>
                      <a:r>
                        <a:rPr lang="ko-KR" altLang="en-US" sz="1600" b="0" i="0" spc="0">
                          <a:solidFill>
                            <a:srgbClr val="000000"/>
                          </a:solidFill>
                          <a:latin typeface="08서울남산체 EB" pitchFamily="18" charset="-127"/>
                          <a:ea typeface="08서울남산체 EB" pitchFamily="18" charset="-127"/>
                        </a:rPr>
                        <a:t>년</a:t>
                      </a:r>
                    </a:p>
                  </a:txBody>
                  <a:tcPr marL="64770" marR="6477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48481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i="0" spc="0" dirty="0" err="1" smtClean="0">
                          <a:solidFill>
                            <a:srgbClr val="000000"/>
                          </a:solidFill>
                          <a:latin typeface="08서울남산체 EB" pitchFamily="18" charset="-127"/>
                          <a:ea typeface="08서울남산체 EB" pitchFamily="18" charset="-127"/>
                        </a:rPr>
                        <a:t>퀘벡</a:t>
                      </a:r>
                      <a:r>
                        <a:rPr lang="ko-KR" altLang="en-US" sz="1400" b="0" i="0" spc="0" dirty="0" smtClean="0">
                          <a:solidFill>
                            <a:srgbClr val="000000"/>
                          </a:solidFill>
                          <a:latin typeface="08서울남산체 EB" pitchFamily="18" charset="-127"/>
                          <a:ea typeface="08서울남산체 EB" pitchFamily="18" charset="-127"/>
                        </a:rPr>
                        <a:t> 협동조합</a:t>
                      </a:r>
                      <a:endParaRPr lang="ko-KR" altLang="en-US" sz="1400" b="0" i="0" spc="0" dirty="0">
                        <a:solidFill>
                          <a:srgbClr val="000000"/>
                        </a:solidFill>
                        <a:latin typeface="08서울남산체 EB" pitchFamily="18" charset="-127"/>
                        <a:ea typeface="08서울남산체 EB" pitchFamily="18" charset="-127"/>
                      </a:endParaRPr>
                    </a:p>
                  </a:txBody>
                  <a:tcPr marL="64770" marR="64770" marT="17780" marB="17780" anchor="ctr">
                    <a:lnL>
                      <a:noFill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i="0" spc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08서울남산체 EB" pitchFamily="18" charset="-127"/>
                          <a:ea typeface="08서울남산체 EB" pitchFamily="18" charset="-127"/>
                        </a:rPr>
                        <a:t>93.3</a:t>
                      </a:r>
                      <a:endParaRPr lang="ko-KR" altLang="en-US" sz="1600" b="0" i="0" spc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08서울남산체 EB" pitchFamily="18" charset="-127"/>
                        <a:ea typeface="08서울남산체 EB" pitchFamily="18" charset="-127"/>
                      </a:endParaRPr>
                    </a:p>
                  </a:txBody>
                  <a:tcPr marL="64770" marR="6477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i="0" spc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08서울남산체 EB" pitchFamily="18" charset="-127"/>
                          <a:ea typeface="08서울남산체 EB" pitchFamily="18" charset="-127"/>
                        </a:rPr>
                        <a:t>74.9</a:t>
                      </a:r>
                      <a:endParaRPr lang="ko-KR" altLang="en-US" sz="1600" b="0" i="0" spc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08서울남산체 EB" pitchFamily="18" charset="-127"/>
                        <a:ea typeface="08서울남산체 EB" pitchFamily="18" charset="-127"/>
                      </a:endParaRPr>
                    </a:p>
                  </a:txBody>
                  <a:tcPr marL="64770" marR="6477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i="0" spc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08서울남산체 EB" pitchFamily="18" charset="-127"/>
                          <a:ea typeface="08서울남산체 EB" pitchFamily="18" charset="-127"/>
                        </a:rPr>
                        <a:t>62.0</a:t>
                      </a:r>
                      <a:endParaRPr lang="ko-KR" altLang="en-US" sz="1600" b="0" i="0" spc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08서울남산체 EB" pitchFamily="18" charset="-127"/>
                        <a:ea typeface="08서울남산체 EB" pitchFamily="18" charset="-127"/>
                      </a:endParaRPr>
                    </a:p>
                  </a:txBody>
                  <a:tcPr marL="64770" marR="6477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i="0" spc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08서울남산체 EB" pitchFamily="18" charset="-127"/>
                          <a:ea typeface="08서울남산체 EB" pitchFamily="18" charset="-127"/>
                        </a:rPr>
                        <a:t>44.3</a:t>
                      </a:r>
                      <a:endParaRPr lang="ko-KR" altLang="en-US" sz="1600" b="0" i="0" spc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08서울남산체 EB" pitchFamily="18" charset="-127"/>
                        <a:ea typeface="08서울남산체 EB" pitchFamily="18" charset="-127"/>
                      </a:endParaRPr>
                    </a:p>
                  </a:txBody>
                  <a:tcPr marL="64770" marR="6477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48481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i="0" spc="0" dirty="0" err="1" smtClean="0">
                          <a:solidFill>
                            <a:srgbClr val="000000"/>
                          </a:solidFill>
                          <a:latin typeface="08서울남산체 EB" pitchFamily="18" charset="-127"/>
                          <a:ea typeface="08서울남산체 EB" pitchFamily="18" charset="-127"/>
                        </a:rPr>
                        <a:t>퀘벡</a:t>
                      </a:r>
                      <a:r>
                        <a:rPr lang="ko-KR" altLang="en-US" sz="1400" b="0" i="0" spc="0" dirty="0" smtClean="0">
                          <a:solidFill>
                            <a:srgbClr val="000000"/>
                          </a:solidFill>
                          <a:latin typeface="08서울남산체 EB" pitchFamily="18" charset="-127"/>
                          <a:ea typeface="08서울남산체 EB" pitchFamily="18" charset="-127"/>
                        </a:rPr>
                        <a:t> 일반기업</a:t>
                      </a:r>
                      <a:endParaRPr lang="ko-KR" altLang="en-US" sz="1400" b="0" i="0" spc="0" dirty="0">
                        <a:solidFill>
                          <a:srgbClr val="000000"/>
                        </a:solidFill>
                        <a:latin typeface="08서울남산체 EB" pitchFamily="18" charset="-127"/>
                        <a:ea typeface="08서울남산체 EB" pitchFamily="18" charset="-127"/>
                      </a:endParaRPr>
                    </a:p>
                  </a:txBody>
                  <a:tcPr marL="64770" marR="64770" marT="17780" marB="17780" anchor="ctr">
                    <a:lnL>
                      <a:noFill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i="0" spc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08서울남산체 EB" pitchFamily="18" charset="-127"/>
                          <a:ea typeface="08서울남산체 EB" pitchFamily="18" charset="-127"/>
                        </a:rPr>
                        <a:t>75.4</a:t>
                      </a:r>
                      <a:endParaRPr lang="ko-KR" altLang="en-US" sz="1600" b="0" i="0" spc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08서울남산체 EB" pitchFamily="18" charset="-127"/>
                        <a:ea typeface="08서울남산체 EB" pitchFamily="18" charset="-127"/>
                      </a:endParaRPr>
                    </a:p>
                  </a:txBody>
                  <a:tcPr marL="64770" marR="6477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i="0" spc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08서울남산체 EB" pitchFamily="18" charset="-127"/>
                          <a:ea typeface="08서울남산체 EB" pitchFamily="18" charset="-127"/>
                        </a:rPr>
                        <a:t>48.2</a:t>
                      </a:r>
                      <a:endParaRPr lang="ko-KR" altLang="en-US" sz="1600" b="0" i="0" spc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08서울남산체 EB" pitchFamily="18" charset="-127"/>
                        <a:ea typeface="08서울남산체 EB" pitchFamily="18" charset="-127"/>
                      </a:endParaRPr>
                    </a:p>
                  </a:txBody>
                  <a:tcPr marL="64770" marR="6477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i="0" spc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08서울남산체 EB" pitchFamily="18" charset="-127"/>
                          <a:ea typeface="08서울남산체 EB" pitchFamily="18" charset="-127"/>
                        </a:rPr>
                        <a:t>35.0</a:t>
                      </a:r>
                      <a:endParaRPr lang="ko-KR" altLang="en-US" sz="1600" b="0" i="0" spc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08서울남산체 EB" pitchFamily="18" charset="-127"/>
                        <a:ea typeface="08서울남산체 EB" pitchFamily="18" charset="-127"/>
                      </a:endParaRPr>
                    </a:p>
                  </a:txBody>
                  <a:tcPr marL="64770" marR="6477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i="0" spc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08서울남산체 EB" pitchFamily="18" charset="-127"/>
                          <a:ea typeface="08서울남산체 EB" pitchFamily="18" charset="-127"/>
                        </a:rPr>
                        <a:t>19.5</a:t>
                      </a:r>
                      <a:endParaRPr lang="ko-KR" altLang="en-US" sz="1600" b="0" i="0" spc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08서울남산체 EB" pitchFamily="18" charset="-127"/>
                        <a:ea typeface="08서울남산체 EB" pitchFamily="18" charset="-127"/>
                      </a:endParaRPr>
                    </a:p>
                  </a:txBody>
                  <a:tcPr marL="64770" marR="6477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48481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i="0" spc="0" dirty="0" smtClean="0">
                          <a:solidFill>
                            <a:srgbClr val="C00000"/>
                          </a:solidFill>
                          <a:effectLst/>
                          <a:latin typeface="08서울남산체 EB" pitchFamily="18" charset="-127"/>
                          <a:ea typeface="08서울남산체 EB" pitchFamily="18" charset="-127"/>
                        </a:rPr>
                        <a:t>한국 일반기업</a:t>
                      </a:r>
                      <a:r>
                        <a:rPr lang="en-US" altLang="ko-KR" sz="1400" b="0" i="0" spc="0" dirty="0" smtClean="0">
                          <a:solidFill>
                            <a:srgbClr val="C00000"/>
                          </a:solidFill>
                          <a:effectLst/>
                          <a:latin typeface="08서울남산체 EB" pitchFamily="18" charset="-127"/>
                          <a:ea typeface="08서울남산체 EB" pitchFamily="18" charset="-127"/>
                        </a:rPr>
                        <a:t>(</a:t>
                      </a:r>
                      <a:r>
                        <a:rPr lang="ko-KR" altLang="en-US" sz="1400" b="0" i="0" spc="0" dirty="0" smtClean="0">
                          <a:solidFill>
                            <a:srgbClr val="C00000"/>
                          </a:solidFill>
                          <a:effectLst/>
                          <a:latin typeface="08서울남산체 EB" pitchFamily="18" charset="-127"/>
                          <a:ea typeface="08서울남산체 EB" pitchFamily="18" charset="-127"/>
                        </a:rPr>
                        <a:t>통계청</a:t>
                      </a:r>
                      <a:r>
                        <a:rPr lang="en-US" altLang="ko-KR" sz="1400" b="0" i="0" spc="0" dirty="0" smtClean="0">
                          <a:solidFill>
                            <a:srgbClr val="C00000"/>
                          </a:solidFill>
                          <a:effectLst/>
                          <a:latin typeface="08서울남산체 EB" pitchFamily="18" charset="-127"/>
                          <a:ea typeface="08서울남산체 EB" pitchFamily="18" charset="-127"/>
                        </a:rPr>
                        <a:t>,’12</a:t>
                      </a:r>
                      <a:r>
                        <a:rPr lang="ko-KR" altLang="en-US" sz="1400" b="0" i="0" spc="0" dirty="0" smtClean="0">
                          <a:solidFill>
                            <a:srgbClr val="C00000"/>
                          </a:solidFill>
                          <a:effectLst/>
                          <a:latin typeface="08서울남산체 EB" pitchFamily="18" charset="-127"/>
                          <a:ea typeface="08서울남산체 EB" pitchFamily="18" charset="-127"/>
                        </a:rPr>
                        <a:t>년</a:t>
                      </a:r>
                      <a:r>
                        <a:rPr lang="en-US" altLang="ko-KR" sz="1400" b="0" i="0" spc="0" dirty="0" smtClean="0">
                          <a:solidFill>
                            <a:srgbClr val="C00000"/>
                          </a:solidFill>
                          <a:effectLst/>
                          <a:latin typeface="08서울남산체 EB" pitchFamily="18" charset="-127"/>
                          <a:ea typeface="08서울남산체 EB" pitchFamily="18" charset="-127"/>
                        </a:rPr>
                        <a:t>)</a:t>
                      </a:r>
                      <a:endParaRPr lang="ko-KR" altLang="en-US" sz="1400" b="0" i="0" spc="0" dirty="0">
                        <a:solidFill>
                          <a:srgbClr val="C00000"/>
                        </a:solidFill>
                        <a:effectLst/>
                        <a:latin typeface="08서울남산체 EB" pitchFamily="18" charset="-127"/>
                        <a:ea typeface="08서울남산체 EB" pitchFamily="18" charset="-127"/>
                      </a:endParaRPr>
                    </a:p>
                  </a:txBody>
                  <a:tcPr marL="64770" marR="64770" marT="17780" marB="17780" anchor="ctr">
                    <a:lnL>
                      <a:noFill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i="0" spc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08서울남산체 EB" pitchFamily="18" charset="-127"/>
                          <a:ea typeface="08서울남산체 EB" pitchFamily="18" charset="-127"/>
                        </a:rPr>
                        <a:t>62.5</a:t>
                      </a:r>
                      <a:endParaRPr lang="ko-KR" altLang="en-US" sz="1600" b="0" i="0" spc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08서울남산체 EB" pitchFamily="18" charset="-127"/>
                        <a:ea typeface="08서울남산체 EB" pitchFamily="18" charset="-127"/>
                      </a:endParaRPr>
                    </a:p>
                  </a:txBody>
                  <a:tcPr marL="64770" marR="6477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i="0" spc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08서울남산체 EB" pitchFamily="18" charset="-127"/>
                          <a:ea typeface="08서울남산체 EB" pitchFamily="18" charset="-127"/>
                        </a:rPr>
                        <a:t>41.2</a:t>
                      </a:r>
                      <a:endParaRPr lang="ko-KR" altLang="en-US" sz="1600" b="0" i="0" spc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08서울남산체 EB" pitchFamily="18" charset="-127"/>
                        <a:ea typeface="08서울남산체 EB" pitchFamily="18" charset="-127"/>
                      </a:endParaRPr>
                    </a:p>
                  </a:txBody>
                  <a:tcPr marL="64770" marR="6477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i="0" spc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08서울남산체 EB" pitchFamily="18" charset="-127"/>
                          <a:ea typeface="08서울남산체 EB" pitchFamily="18" charset="-127"/>
                        </a:rPr>
                        <a:t>30.2</a:t>
                      </a:r>
                      <a:endParaRPr lang="ko-KR" altLang="en-US" sz="1600" b="0" i="0" spc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08서울남산체 EB" pitchFamily="18" charset="-127"/>
                        <a:ea typeface="08서울남산체 EB" pitchFamily="18" charset="-127"/>
                      </a:endParaRPr>
                    </a:p>
                  </a:txBody>
                  <a:tcPr marL="64770" marR="6477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i="0" spc="0" dirty="0" smtClean="0">
                          <a:solidFill>
                            <a:srgbClr val="C00000"/>
                          </a:solidFill>
                          <a:effectLst/>
                          <a:latin typeface="08서울남산체 EB" pitchFamily="18" charset="-127"/>
                          <a:ea typeface="08서울남산체 EB" pitchFamily="18" charset="-127"/>
                        </a:rPr>
                        <a:t>-</a:t>
                      </a:r>
                      <a:endParaRPr lang="ko-KR" altLang="en-US" sz="1600" b="0" i="0" spc="0" dirty="0">
                        <a:solidFill>
                          <a:srgbClr val="C00000"/>
                        </a:solidFill>
                        <a:effectLst/>
                        <a:latin typeface="08서울남산체 EB" pitchFamily="18" charset="-127"/>
                        <a:ea typeface="08서울남산체 EB" pitchFamily="18" charset="-127"/>
                      </a:endParaRPr>
                    </a:p>
                  </a:txBody>
                  <a:tcPr marL="64770" marR="64770" marT="17780" marB="1778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모서리가 둥근 직사각형 9"/>
          <p:cNvSpPr/>
          <p:nvPr/>
        </p:nvSpPr>
        <p:spPr>
          <a:xfrm>
            <a:off x="395536" y="692696"/>
            <a:ext cx="8352928" cy="187220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b="1" dirty="0" smtClean="0">
                <a:solidFill>
                  <a:srgbClr val="C00000"/>
                </a:solidFill>
              </a:rPr>
              <a:t>○ 성장에서 지속가능성으로의 패러다임 전환</a:t>
            </a:r>
          </a:p>
          <a:p>
            <a:endParaRPr lang="en-US" altLang="ko-KR" sz="2000" b="1" dirty="0" smtClean="0">
              <a:solidFill>
                <a:srgbClr val="C00000"/>
              </a:solidFill>
            </a:endParaRPr>
          </a:p>
          <a:p>
            <a:r>
              <a:rPr lang="en-US" altLang="ko-KR" sz="2000" b="1" dirty="0" smtClean="0">
                <a:solidFill>
                  <a:srgbClr val="C00000"/>
                </a:solidFill>
              </a:rPr>
              <a:t>- 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성장의 시대 </a:t>
            </a:r>
            <a:r>
              <a:rPr lang="en-US" altLang="ko-KR" sz="2000" b="1" dirty="0" smtClean="0">
                <a:solidFill>
                  <a:srgbClr val="C00000"/>
                </a:solidFill>
              </a:rPr>
              <a:t>- 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투자자 소유의 주식회사가 효율적이라는 믿음</a:t>
            </a:r>
          </a:p>
          <a:p>
            <a:r>
              <a:rPr lang="en-US" altLang="ko-KR" sz="2000" b="1" dirty="0" smtClean="0">
                <a:solidFill>
                  <a:srgbClr val="C00000"/>
                </a:solidFill>
              </a:rPr>
              <a:t>- 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저성장과 경제위기 시대에 지속가능한 대안 모델에 대한 관심 증가</a:t>
            </a:r>
          </a:p>
          <a:p>
            <a:r>
              <a:rPr lang="en-US" altLang="ko-KR" sz="2000" b="1" dirty="0" smtClean="0">
                <a:solidFill>
                  <a:srgbClr val="C00000"/>
                </a:solidFill>
              </a:rPr>
              <a:t>- </a:t>
            </a:r>
            <a:r>
              <a:rPr lang="ko-KR" altLang="en-US" sz="2000" b="1" dirty="0" smtClean="0">
                <a:solidFill>
                  <a:srgbClr val="C00000"/>
                </a:solidFill>
              </a:rPr>
              <a:t>협동조합 특유의 위험회피적 성격이 안정성에 기여하는 것으로 평가</a:t>
            </a:r>
            <a:endParaRPr lang="ko-KR" altLang="en-US" sz="1600" b="1" dirty="0" smtClean="0">
              <a:solidFill>
                <a:srgbClr val="C00000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395536" y="4437112"/>
            <a:ext cx="8352928" cy="194421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b="1" dirty="0" smtClean="0">
                <a:solidFill>
                  <a:srgbClr val="C00000"/>
                </a:solidFill>
              </a:rPr>
              <a:t>○ 협동조합의 생존율이 높은 이유</a:t>
            </a:r>
          </a:p>
          <a:p>
            <a:endParaRPr lang="en-US" altLang="ko-KR" sz="20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ko-KR" altLang="en-US" sz="2000" b="1" dirty="0" smtClean="0">
                <a:solidFill>
                  <a:schemeClr val="bg2">
                    <a:lumMod val="10000"/>
                  </a:schemeClr>
                </a:solidFill>
              </a:rPr>
              <a:t>① 단기적 이윤추구보다는 장기적 이익과 안정적 경영 추구</a:t>
            </a:r>
          </a:p>
          <a:p>
            <a:r>
              <a:rPr lang="ko-KR" altLang="en-US" sz="2000" b="1" dirty="0" smtClean="0">
                <a:solidFill>
                  <a:schemeClr val="bg2">
                    <a:lumMod val="10000"/>
                  </a:schemeClr>
                </a:solidFill>
              </a:rPr>
              <a:t>    → 장기적 시각에서 접근</a:t>
            </a:r>
            <a:r>
              <a:rPr lang="en-US" altLang="ko-KR" sz="2000" b="1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ko-KR" altLang="en-US" sz="2000" b="1" dirty="0" err="1" smtClean="0">
                <a:solidFill>
                  <a:schemeClr val="bg2">
                    <a:lumMod val="10000"/>
                  </a:schemeClr>
                </a:solidFill>
              </a:rPr>
              <a:t>고위험</a:t>
            </a:r>
            <a:r>
              <a:rPr lang="en-US" altLang="ko-KR" sz="2000" b="1" dirty="0" smtClean="0">
                <a:solidFill>
                  <a:schemeClr val="bg2">
                    <a:lumMod val="10000"/>
                  </a:schemeClr>
                </a:solidFill>
              </a:rPr>
              <a:t>-</a:t>
            </a:r>
            <a:r>
              <a:rPr lang="ko-KR" altLang="en-US" sz="2000" b="1" dirty="0" smtClean="0">
                <a:solidFill>
                  <a:schemeClr val="bg2">
                    <a:lumMod val="10000"/>
                  </a:schemeClr>
                </a:solidFill>
              </a:rPr>
              <a:t>고수익 투자를 꺼림</a:t>
            </a:r>
          </a:p>
          <a:p>
            <a:r>
              <a:rPr lang="ko-KR" altLang="en-US" sz="2000" b="1" dirty="0" smtClean="0">
                <a:solidFill>
                  <a:schemeClr val="bg2">
                    <a:lumMod val="10000"/>
                  </a:schemeClr>
                </a:solidFill>
              </a:rPr>
              <a:t>② 적립금을 통한 내부유보가 안정적 경영과 성장에 기여</a:t>
            </a:r>
          </a:p>
          <a:p>
            <a:r>
              <a:rPr lang="ko-KR" altLang="en-US" sz="2000" b="1" dirty="0" smtClean="0">
                <a:solidFill>
                  <a:schemeClr val="bg2">
                    <a:lumMod val="10000"/>
                  </a:schemeClr>
                </a:solidFill>
              </a:rPr>
              <a:t>③ 은행차입보다 자본금에 많이 의존하여 재무건전성이 높음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3927</TotalTime>
  <Words>2186</Words>
  <Application>Microsoft Office PowerPoint</Application>
  <PresentationFormat>화면 슬라이드 쇼(4:3)</PresentationFormat>
  <Paragraphs>469</Paragraphs>
  <Slides>29</Slides>
  <Notes>4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30" baseType="lpstr">
      <vt:lpstr>Office 테마</vt:lpstr>
      <vt:lpstr>‘협동조합간 협동’을 통한  강원도 사회적경제 활성화 방안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수고하셨습니다.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협동조합과 사회적경제</dc:title>
  <dc:creator> </dc:creator>
  <cp:lastModifiedBy>my</cp:lastModifiedBy>
  <cp:revision>448</cp:revision>
  <dcterms:created xsi:type="dcterms:W3CDTF">2012-05-23T07:18:59Z</dcterms:created>
  <dcterms:modified xsi:type="dcterms:W3CDTF">2013-07-09T02:00:37Z</dcterms:modified>
</cp:coreProperties>
</file>